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5143500" cx="9144000"/>
  <p:notesSz cx="6858000" cy="9144000"/>
  <p:embeddedFontLst>
    <p:embeddedFont>
      <p:font typeface="Helvetica Neue"/>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Ian W"/>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090CAB-772F-4FD4-BB6C-59AC43ACD3C1}">
  <a:tblStyle styleId="{BF090CAB-772F-4FD4-BB6C-59AC43ACD3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HelveticaNeue-bold.fntdata"/><Relationship Id="rId21" Type="http://schemas.openxmlformats.org/officeDocument/2006/relationships/slide" Target="slides/slide14.xml"/><Relationship Id="rId65" Type="http://schemas.openxmlformats.org/officeDocument/2006/relationships/font" Target="fonts/HelveticaNeue-regular.fntdata"/><Relationship Id="rId24" Type="http://schemas.openxmlformats.org/officeDocument/2006/relationships/slide" Target="slides/slide17.xml"/><Relationship Id="rId68" Type="http://schemas.openxmlformats.org/officeDocument/2006/relationships/font" Target="fonts/HelveticaNeue-boldItalic.fntdata"/><Relationship Id="rId23" Type="http://schemas.openxmlformats.org/officeDocument/2006/relationships/slide" Target="slides/slide16.xml"/><Relationship Id="rId67" Type="http://schemas.openxmlformats.org/officeDocument/2006/relationships/font" Target="fonts/HelveticaNeue-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19T14:42:37.243">
    <p:pos x="6000" y="0"/>
    <p:text>updated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565c42e5b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565c42e5b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The max current used would come out to 244A while the device was in use. However during sleep mode the device would use approximately 18.45uA. This leads us to calculate that with a 2Ah battery while taking measurements every hour our system could survive 2 months on a fully battery charge.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20ce1e40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20ce1e40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When it comes to actual power usage we must use a series of </a:t>
            </a:r>
            <a:r>
              <a:rPr lang="en" sz="1400">
                <a:solidFill>
                  <a:schemeClr val="dk1"/>
                </a:solidFill>
              </a:rPr>
              <a:t>measurements</a:t>
            </a:r>
            <a:r>
              <a:rPr lang="en" sz="1400">
                <a:solidFill>
                  <a:schemeClr val="dk1"/>
                </a:solidFill>
              </a:rPr>
              <a:t> to capture the moments when the device is in use over an extended period of time to get a better grasp of the real power requirements. This way we can see how well our calculations measure up to the real power consumption. Here you can see the </a:t>
            </a:r>
            <a:r>
              <a:rPr lang="en" sz="1400">
                <a:solidFill>
                  <a:schemeClr val="dk1"/>
                </a:solidFill>
              </a:rPr>
              <a:t>average</a:t>
            </a:r>
            <a:r>
              <a:rPr lang="en" sz="1400">
                <a:solidFill>
                  <a:schemeClr val="dk1"/>
                </a:solidFill>
              </a:rPr>
              <a:t> battery voltage, the range of current and its average, as well as the average power consumed. From this we can calculate that the battery could support the system over a period of x months without aid of the solar panel.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4f2e1b3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4f2e1b3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1a379ddb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1a379ddb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came to the solar panel we wanted 3 things high efficiency, small size, and low cost. When it comes to the selection we had the specifications were few. First the range of the solar panels input voltage had to be roughly 6V for the charge controller. Second we needed a solar panel roughly the size of the unit (9”X5”). From here our options were narrowed down until we found the two units shown. The P105 was chosen due to a lower cost, its input voltage more closely aligned with the charge controller, and its higher current supply that would provide more power to the unit.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1a379dd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1a379ddb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its came to charge controllers we had a few requirements that any chosen charge controller had to fulfill. First the controller must accept duel-power input lines to accept power from both a USB connection of a solar panel. Second the chargers must have built in circuit protections and timers to ensure the battery would not be charged under hazardous conditions. Finally the chargers must be capable of powering a load while charging the battery at the same time. When it came down to selecting the charger between the selection we had remaining the MCP stood out for several reasons. First its capability of functioning with as little as 0.3V made it a prime candidate as it would still operate even in less than prime conditions. Second its fast charge rate supplied a range of current that better matched our power </a:t>
            </a:r>
            <a:r>
              <a:rPr lang="en"/>
              <a:t>requirements</a:t>
            </a:r>
            <a:r>
              <a:rPr lang="en"/>
              <a:t>. Finally its lower leakage current was the final reason we determined this to be the best selection for our nodes.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1a379ddb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1a379ddb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can to battery selection the first decision we had to make was battery chemistry. Our group decided to go with lithium ion to have a more steady voltage and current as the battery discharged, a higher energy density, and a longer service life. Once we’ve </a:t>
            </a:r>
            <a:r>
              <a:rPr lang="en"/>
              <a:t>determined</a:t>
            </a:r>
            <a:r>
              <a:rPr lang="en"/>
              <a:t> the desired battery chemistry our decision came down to voltage, capacity, and cost. For its cost our battery provides great capacity in the size range we desired with the desired battery voltage. As a result the LP103454 was selected.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1a379ddb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1a379ddb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linear dropout regulator the first thing we needed was a part that fulfilled our design constraints. The first constraint was an output of 3.3V to match our components, namely two sensors and the Lora. Next the output amperage must match the power </a:t>
            </a:r>
            <a:r>
              <a:rPr lang="en"/>
              <a:t>requirements</a:t>
            </a:r>
            <a:r>
              <a:rPr lang="en"/>
              <a:t> of about 150mA. Finally the input voltage range must match the 4.25V that the MCP would be </a:t>
            </a:r>
            <a:r>
              <a:rPr lang="en"/>
              <a:t>outputting</a:t>
            </a:r>
            <a:r>
              <a:rPr lang="en"/>
              <a:t>. From here our selection came down lastly to cost and availability. The LP2985-3.3 fullfills all of our requirements while being </a:t>
            </a:r>
            <a:r>
              <a:rPr lang="en"/>
              <a:t>available</a:t>
            </a:r>
            <a:r>
              <a:rPr lang="en"/>
              <a:t> for the lowest cost making it the best choice for our project.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1a379ddb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1a379ddb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needed a components capable to taking the output from the MCP components and turn it into 5V in order to completely supply our SPS-30 particulate matter sensor. Like with the linear power regulator the top priority requirements are a correct output voltage, correct input voltage range, correct output current. However from there rather than just choosing based on price and </a:t>
            </a:r>
            <a:r>
              <a:rPr lang="en"/>
              <a:t>availability</a:t>
            </a:r>
            <a:r>
              <a:rPr lang="en"/>
              <a:t> a design </a:t>
            </a:r>
            <a:r>
              <a:rPr lang="en"/>
              <a:t>choice</a:t>
            </a:r>
            <a:r>
              <a:rPr lang="en"/>
              <a:t> has skewed our priorities at this point. It was noticed that the power drawn to the SPS30, even during sleep mode was </a:t>
            </a:r>
            <a:r>
              <a:rPr lang="en"/>
              <a:t>unusually</a:t>
            </a:r>
            <a:r>
              <a:rPr lang="en"/>
              <a:t> high so as a result we wanted to find a boost converter with a shutdown feature. This would make the SPS30 absorb no power during sleep mode saving our battery life and lowering our power requirements. As a result the LTC turned out to match all of our requirements on top of having a </a:t>
            </a:r>
            <a:r>
              <a:rPr lang="en"/>
              <a:t>shutdown</a:t>
            </a:r>
            <a:r>
              <a:rPr lang="en"/>
              <a:t> feature at a </a:t>
            </a:r>
            <a:r>
              <a:rPr lang="en"/>
              <a:t>reasonable</a:t>
            </a:r>
            <a:r>
              <a:rPr lang="en"/>
              <a:t> price making it the clear choice.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3f5febc5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3f5febc5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slide we see the power subsystem block diagram. The Li-Io battery powers the system and is connected to the charge controller. To charge the battery we have 2 options; either through a USB-C 5V input or through a solar panel input, making the system fully off-grid operational. If a secondary power input is present, the charger IC uses this input to meet the system load requirements while also powering the battery. This load sharing feature maximizes the life of the battery by preventing it from constantly charging and discharging. Because solar panels can be unstable, they can cause the charger to constantly turn on and off. When the solar panel is connected, this charge controller incorporates its voltage proportional charge control feature to monitor the voltage of the solar panel while charging the battery. If the panel voltage drops below a 4.5V threshold, the charger automatically turns to the battery to power the system while allowing the panel voltage to rise again. When the USB-C input is connected, it powers the system and simultaneously charges the battery.The output of the charge controller is connected to low-voltge dropout regulator. This LDO takes the output and drops it to a constant 3.3V which will be used as the main power rail in the system.The 3.3V then powers the micro controller and the BME688 and ZMOD4510 sensors. The battery is directly connected to a 5V Boost converter with a shutdown pin, this Boost converter powers the PM sensor that operates at 5V and can be shutdown by the microcontroller to activate a low power mode.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417bb5c4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417bb5c4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In the top left we have the solar panel circuit with a large 4.7uF capacitor to stabilize the solar panel with a reverse diode in place to prevent any leakage from the capacitor. The bottom left shows the USB-to-UART circuit. Because the MCU cannot communicate directly via a USB interface a USB to UART conversion IC was needed to communicate with the MCU. ESD Diode protection was also added to the design to prevent any voltage spikes caused by electrostatic discharge. The charge controller circuit is equipped with LEDs that indicate 3 system statuses, POWER DONE, CHARGING, and CHARGE DONE. Additionally a thermistor is connected to the charger which monitors battery temperature to ensure the battery is not charged in unsafe temperature conditions.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565c42e5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565c42e5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1a379ddb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1a379ddb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measuring temperature and humidity we chose the Bosch BME688 sensor. There were two main sensors considered for this function. The other was the BME680. The internal designs for these sensors as well as the price are very </a:t>
            </a:r>
            <a:r>
              <a:rPr lang="en"/>
              <a:t>similar</a:t>
            </a:r>
            <a:r>
              <a:rPr lang="en"/>
              <a:t> to each other. With both capable of using an SPI and I2C communication interface. The main difference that led the team to choosing the BME688 was a built in feature for Metal Oxide sensing (MOX). This feature allows us to program and calibrate the sensor to measure other types of gases, giving the design more </a:t>
            </a:r>
            <a:r>
              <a:rPr lang="en"/>
              <a:t>flexibility</a:t>
            </a:r>
            <a:r>
              <a:rPr lang="en"/>
              <a:t> in the case where another gas wanted to be measured.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1a379dd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1a379dd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measure O3 and NO2, two types of sensors were considered. The first was the SPEC DGS-O3 sensor part of the Spec family of gas sensors. The second sensor which was the one chosen for this design was the Renesas ZMOD4510. The differences between these 2 sensors were significant in both price and design as can be seen in the table. The spec sensor came on a daughterboard with other components already soldered on it and uses UART communication. Although it would have decreased the amount of effort required to solder components to the board as well as programming the firmware, it wouldve drastically increased cost and we wouldve had to cconvert the communication interface to the board. Additionally, the renesas ZMOD sensor has a selective O3 measurnemnt that can be turned off to activate a low power mode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1a379dd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1a379dd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sensor chosen for measuring Particulate matter was the SPS30 sensor. It takes in ambient </a:t>
            </a:r>
            <a:r>
              <a:rPr lang="en"/>
              <a:t>particles</a:t>
            </a:r>
            <a:r>
              <a:rPr lang="en"/>
              <a:t> through a built in fan and operates on the principle of laser scattering to detect particulate matters of varying diameters. The SEN54 sensor was also consider however  We were unable to purchase the SEN54, due to it just releasing around the time we were considering.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1a379dd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1a379dd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3f5febc5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3f5febc5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MCU and Sensor Subsystem schematic. On the top left we have the BME688 sensor measuring temperature and humidity. The ZMOD sensor measuring O3 and NO2  is shown on the bottom left and the SPS30 PM sensor is shown in the middle. Each sensor’s SCL and SDA pins are connected to the respective pins on the MCU. The </a:t>
            </a:r>
            <a:r>
              <a:rPr lang="en"/>
              <a:t>programming</a:t>
            </a:r>
            <a:r>
              <a:rPr lang="en"/>
              <a:t> header can be seen in the top middle of the schematic and is interfaced with the MCU.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3f5febc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3f5febc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712136b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712136b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74d23ef5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74d23ef5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1a379ddb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1a379ddb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20ce1e64e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20ce1e64e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565c42e5b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565c42e5b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1a379ddb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1a379ddb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4e75fec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4e75fec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1a379ddb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1a379ddb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6291f77a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6291f77a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3f5febc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3f5febc5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1a379ddb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1a379ddb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6291f77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6291f77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4e75feca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4e75feca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1a379ddb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1a379ddb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417bb5c4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417bb5c4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Basics:</a:t>
            </a:r>
            <a:endParaRPr/>
          </a:p>
          <a:p>
            <a:pPr indent="-298450" lvl="0" marL="457200" rtl="0" algn="l">
              <a:spcBef>
                <a:spcPts val="0"/>
              </a:spcBef>
              <a:spcAft>
                <a:spcPts val="0"/>
              </a:spcAft>
              <a:buSzPts val="1100"/>
              <a:buChar char="●"/>
            </a:pPr>
            <a:r>
              <a:rPr lang="en"/>
              <a:t>Display sensor data</a:t>
            </a:r>
            <a:endParaRPr/>
          </a:p>
          <a:p>
            <a:pPr indent="-298450" lvl="0" marL="457200" rtl="0" algn="l">
              <a:spcBef>
                <a:spcPts val="0"/>
              </a:spcBef>
              <a:spcAft>
                <a:spcPts val="0"/>
              </a:spcAft>
              <a:buSzPts val="1100"/>
              <a:buChar char="●"/>
            </a:pPr>
            <a:r>
              <a:rPr lang="en"/>
              <a:t>Select sensor data to display</a:t>
            </a:r>
            <a:endParaRPr/>
          </a:p>
          <a:p>
            <a:pPr indent="-298450" lvl="0" marL="457200" rtl="0" algn="l">
              <a:spcBef>
                <a:spcPts val="0"/>
              </a:spcBef>
              <a:spcAft>
                <a:spcPts val="0"/>
              </a:spcAft>
              <a:buSzPts val="1100"/>
              <a:buChar char="●"/>
            </a:pPr>
            <a:r>
              <a:rPr lang="en"/>
              <a:t>Interactive map</a:t>
            </a:r>
            <a:endParaRPr/>
          </a:p>
          <a:p>
            <a:pPr indent="-298450" lvl="0" marL="457200" rtl="0" algn="l">
              <a:spcBef>
                <a:spcPts val="0"/>
              </a:spcBef>
              <a:spcAft>
                <a:spcPts val="0"/>
              </a:spcAft>
              <a:buSzPts val="1100"/>
              <a:buChar char="●"/>
            </a:pPr>
            <a:r>
              <a:rPr lang="en"/>
              <a:t>Click to get tooltip about device, specific readings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Easily request different data from the API as the progress evolves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565c42e5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565c42e5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21714fc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21714fc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21714fca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21714fca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417bb5c4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417bb5c4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were using AWS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4f2e1b32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4f2e1b32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417bb5c4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417bb5c4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400a755c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400a755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66196508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66196508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66196508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66196508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24f2e1b32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24f2e1b32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24f2e1b32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24f2e1b32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3f5febc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3f5febc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417bb5c4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2417bb5c4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417bb5c4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2417bb5c4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417bb5c4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2417bb5c4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1565c42e5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1565c42e5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1565c42e5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1565c42e5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66196508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166196508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67f38b1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67f38b1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565c42e5b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565c42e5b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73e7670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73e7670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565c42e5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565c42e5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1a379ddb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1a379ddb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1a379dd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1a379dd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overall schematic can be seen in this slide. From left to right you can see the solar panel and USB-C power inputs connecting to the charge controller with the USB-C circuit also interfacing with</a:t>
            </a:r>
            <a:r>
              <a:rPr lang="en"/>
              <a:t> a USB-to UART IC. On the right side we see the 3 sensor connecting to the LoRa MCU in addition to the SWD programming header.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0" name="Shape 50"/>
        <p:cNvGrpSpPr/>
        <p:nvPr/>
      </p:nvGrpSpPr>
      <p:grpSpPr>
        <a:xfrm>
          <a:off x="0" y="0"/>
          <a:ext cx="0" cy="0"/>
          <a:chOff x="0" y="0"/>
          <a:chExt cx="0" cy="0"/>
        </a:xfrm>
      </p:grpSpPr>
      <p:sp>
        <p:nvSpPr>
          <p:cNvPr id="51" name="Google Shape;51;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jpg"/><Relationship Id="rId5" Type="http://schemas.openxmlformats.org/officeDocument/2006/relationships/image" Target="../media/image2.jpg"/><Relationship Id="rId6" Type="http://schemas.openxmlformats.org/officeDocument/2006/relationships/image" Target="../media/image7.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jpg"/><Relationship Id="rId4"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1.xml"/><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jp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jp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jp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36.png"/><Relationship Id="rId5" Type="http://schemas.openxmlformats.org/officeDocument/2006/relationships/image" Target="../media/image6.png"/><Relationship Id="rId6"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3.png"/><Relationship Id="rId4" Type="http://schemas.openxmlformats.org/officeDocument/2006/relationships/image" Target="../media/image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4"/>
          <p:cNvSpPr txBox="1"/>
          <p:nvPr>
            <p:ph idx="1" type="subTitle"/>
          </p:nvPr>
        </p:nvSpPr>
        <p:spPr>
          <a:xfrm>
            <a:off x="311700" y="23498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Final Presentation</a:t>
            </a:r>
            <a:endParaRPr>
              <a:solidFill>
                <a:schemeClr val="dk1"/>
              </a:solidFill>
            </a:endParaRPr>
          </a:p>
        </p:txBody>
      </p:sp>
      <p:sp>
        <p:nvSpPr>
          <p:cNvPr id="58" name="Google Shape;58;p14"/>
          <p:cNvSpPr txBox="1"/>
          <p:nvPr/>
        </p:nvSpPr>
        <p:spPr>
          <a:xfrm>
            <a:off x="3040000" y="3365525"/>
            <a:ext cx="1618500" cy="57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rPr>
              <a:t>Ian Wallace</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sz="900">
                <a:solidFill>
                  <a:schemeClr val="dk1"/>
                </a:solidFill>
              </a:rPr>
              <a:t>Computer Engineering</a:t>
            </a:r>
            <a:endParaRPr>
              <a:solidFill>
                <a:schemeClr val="dk1"/>
              </a:solidFill>
            </a:endParaRPr>
          </a:p>
        </p:txBody>
      </p:sp>
      <p:sp>
        <p:nvSpPr>
          <p:cNvPr id="59" name="Google Shape;59;p14"/>
          <p:cNvSpPr txBox="1"/>
          <p:nvPr/>
        </p:nvSpPr>
        <p:spPr>
          <a:xfrm>
            <a:off x="4658500" y="3365525"/>
            <a:ext cx="16185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a:solidFill>
                  <a:schemeClr val="dk1"/>
                </a:solidFill>
              </a:rPr>
              <a:t>Parke Benjamin</a:t>
            </a:r>
            <a:endParaRPr>
              <a:solidFill>
                <a:schemeClr val="dk1"/>
              </a:solidFill>
            </a:endParaRPr>
          </a:p>
          <a:p>
            <a:pPr indent="0" lvl="0" marL="0" rtl="0" algn="ctr">
              <a:lnSpc>
                <a:spcPct val="115000"/>
              </a:lnSpc>
              <a:spcBef>
                <a:spcPts val="0"/>
              </a:spcBef>
              <a:spcAft>
                <a:spcPts val="0"/>
              </a:spcAft>
              <a:buNone/>
            </a:pPr>
            <a:r>
              <a:rPr lang="en" sz="900">
                <a:solidFill>
                  <a:schemeClr val="dk1"/>
                </a:solidFill>
              </a:rPr>
              <a:t>Electrical </a:t>
            </a:r>
            <a:r>
              <a:rPr lang="en" sz="900">
                <a:solidFill>
                  <a:schemeClr val="dk1"/>
                </a:solidFill>
              </a:rPr>
              <a:t>Engineering</a:t>
            </a:r>
            <a:endParaRPr>
              <a:solidFill>
                <a:schemeClr val="dk1"/>
              </a:solidFill>
            </a:endParaRPr>
          </a:p>
        </p:txBody>
      </p:sp>
      <p:sp>
        <p:nvSpPr>
          <p:cNvPr id="60" name="Google Shape;60;p14"/>
          <p:cNvSpPr txBox="1"/>
          <p:nvPr/>
        </p:nvSpPr>
        <p:spPr>
          <a:xfrm>
            <a:off x="4658500" y="4137425"/>
            <a:ext cx="16185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a:solidFill>
                  <a:schemeClr val="dk1"/>
                </a:solidFill>
              </a:rPr>
              <a:t>Randy Alvarez</a:t>
            </a:r>
            <a:endParaRPr>
              <a:solidFill>
                <a:schemeClr val="dk1"/>
              </a:solidFill>
            </a:endParaRPr>
          </a:p>
          <a:p>
            <a:pPr indent="0" lvl="0" marL="0" rtl="0" algn="ctr">
              <a:lnSpc>
                <a:spcPct val="115000"/>
              </a:lnSpc>
              <a:spcBef>
                <a:spcPts val="0"/>
              </a:spcBef>
              <a:spcAft>
                <a:spcPts val="0"/>
              </a:spcAft>
              <a:buNone/>
            </a:pPr>
            <a:r>
              <a:rPr lang="en" sz="900">
                <a:solidFill>
                  <a:schemeClr val="dk1"/>
                </a:solidFill>
              </a:rPr>
              <a:t>Electrical Engineering</a:t>
            </a:r>
            <a:endParaRPr>
              <a:solidFill>
                <a:schemeClr val="dk1"/>
              </a:solidFill>
            </a:endParaRPr>
          </a:p>
        </p:txBody>
      </p:sp>
      <p:sp>
        <p:nvSpPr>
          <p:cNvPr id="61" name="Google Shape;61;p14"/>
          <p:cNvSpPr txBox="1"/>
          <p:nvPr/>
        </p:nvSpPr>
        <p:spPr>
          <a:xfrm>
            <a:off x="3040000" y="4159525"/>
            <a:ext cx="1618500" cy="57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rPr>
              <a:t>Paul Wood</a:t>
            </a:r>
            <a:endParaRPr>
              <a:solidFill>
                <a:schemeClr val="dk1"/>
              </a:solidFill>
            </a:endParaRPr>
          </a:p>
          <a:p>
            <a:pPr indent="0" lvl="0" marL="0" rtl="0" algn="ctr">
              <a:lnSpc>
                <a:spcPct val="115000"/>
              </a:lnSpc>
              <a:spcBef>
                <a:spcPts val="0"/>
              </a:spcBef>
              <a:spcAft>
                <a:spcPts val="0"/>
              </a:spcAft>
              <a:buNone/>
            </a:pPr>
            <a:r>
              <a:rPr lang="en" sz="900">
                <a:solidFill>
                  <a:schemeClr val="dk1"/>
                </a:solidFill>
              </a:rPr>
              <a:t>Computer Engineering</a:t>
            </a:r>
            <a:endParaRPr>
              <a:solidFill>
                <a:schemeClr val="dk1"/>
              </a:solidFill>
            </a:endParaRPr>
          </a:p>
        </p:txBody>
      </p:sp>
      <p:pic>
        <p:nvPicPr>
          <p:cNvPr id="62" name="Google Shape;62;p14"/>
          <p:cNvPicPr preferRelativeResize="0"/>
          <p:nvPr/>
        </p:nvPicPr>
        <p:blipFill>
          <a:blip r:embed="rId3">
            <a:alphaModFix/>
          </a:blip>
          <a:stretch>
            <a:fillRect/>
          </a:stretch>
        </p:blipFill>
        <p:spPr>
          <a:xfrm>
            <a:off x="2486400" y="4137425"/>
            <a:ext cx="644851" cy="773202"/>
          </a:xfrm>
          <a:prstGeom prst="rect">
            <a:avLst/>
          </a:prstGeom>
          <a:noFill/>
          <a:ln>
            <a:noFill/>
          </a:ln>
        </p:spPr>
      </p:pic>
      <p:pic>
        <p:nvPicPr>
          <p:cNvPr id="63" name="Google Shape;63;p14"/>
          <p:cNvPicPr preferRelativeResize="0"/>
          <p:nvPr/>
        </p:nvPicPr>
        <p:blipFill>
          <a:blip r:embed="rId4">
            <a:alphaModFix/>
          </a:blip>
          <a:stretch>
            <a:fillRect/>
          </a:stretch>
        </p:blipFill>
        <p:spPr>
          <a:xfrm>
            <a:off x="6383294" y="3325338"/>
            <a:ext cx="605857" cy="726876"/>
          </a:xfrm>
          <a:prstGeom prst="rect">
            <a:avLst/>
          </a:prstGeom>
          <a:noFill/>
          <a:ln>
            <a:noFill/>
          </a:ln>
        </p:spPr>
      </p:pic>
      <p:pic>
        <p:nvPicPr>
          <p:cNvPr id="64" name="Google Shape;64;p14"/>
          <p:cNvPicPr preferRelativeResize="0"/>
          <p:nvPr/>
        </p:nvPicPr>
        <p:blipFill rotWithShape="1">
          <a:blip r:embed="rId5">
            <a:alphaModFix/>
          </a:blip>
          <a:srcRect b="44791" l="33230" r="10428" t="0"/>
          <a:stretch/>
        </p:blipFill>
        <p:spPr>
          <a:xfrm>
            <a:off x="6405275" y="4191900"/>
            <a:ext cx="561901" cy="676425"/>
          </a:xfrm>
          <a:prstGeom prst="rect">
            <a:avLst/>
          </a:prstGeom>
          <a:noFill/>
          <a:ln>
            <a:noFill/>
          </a:ln>
        </p:spPr>
      </p:pic>
      <p:pic>
        <p:nvPicPr>
          <p:cNvPr id="65" name="Google Shape;65;p14"/>
          <p:cNvPicPr preferRelativeResize="0"/>
          <p:nvPr/>
        </p:nvPicPr>
        <p:blipFill rotWithShape="1">
          <a:blip r:embed="rId6">
            <a:alphaModFix/>
          </a:blip>
          <a:srcRect b="0" l="17376" r="14130" t="0"/>
          <a:stretch/>
        </p:blipFill>
        <p:spPr>
          <a:xfrm>
            <a:off x="2559884" y="3276488"/>
            <a:ext cx="497879" cy="726876"/>
          </a:xfrm>
          <a:prstGeom prst="rect">
            <a:avLst/>
          </a:prstGeom>
          <a:noFill/>
          <a:ln>
            <a:noFill/>
          </a:ln>
        </p:spPr>
      </p:pic>
      <p:sp>
        <p:nvSpPr>
          <p:cNvPr id="66" name="Google Shape;66;p14"/>
          <p:cNvSpPr txBox="1"/>
          <p:nvPr/>
        </p:nvSpPr>
        <p:spPr>
          <a:xfrm>
            <a:off x="2261100" y="1106117"/>
            <a:ext cx="2861100" cy="10206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b="1" i="1" lang="en" sz="2400">
                <a:latin typeface="Helvetica Neue"/>
                <a:ea typeface="Helvetica Neue"/>
                <a:cs typeface="Helvetica Neue"/>
                <a:sym typeface="Helvetica Neue"/>
              </a:rPr>
              <a:t>Sensor Network</a:t>
            </a:r>
            <a:endParaRPr b="1" i="1" sz="2400">
              <a:latin typeface="Helvetica Neue"/>
              <a:ea typeface="Helvetica Neue"/>
              <a:cs typeface="Helvetica Neue"/>
              <a:sym typeface="Helvetica Neue"/>
            </a:endParaRPr>
          </a:p>
        </p:txBody>
      </p:sp>
      <p:pic>
        <p:nvPicPr>
          <p:cNvPr id="67" name="Google Shape;67;p14"/>
          <p:cNvPicPr preferRelativeResize="0"/>
          <p:nvPr/>
        </p:nvPicPr>
        <p:blipFill rotWithShape="1">
          <a:blip r:embed="rId7">
            <a:alphaModFix/>
          </a:blip>
          <a:srcRect b="0" l="1200" r="-1200" t="0"/>
          <a:stretch/>
        </p:blipFill>
        <p:spPr>
          <a:xfrm>
            <a:off x="2565185" y="332888"/>
            <a:ext cx="4317691" cy="1696290"/>
          </a:xfrm>
          <a:prstGeom prst="rect">
            <a:avLst/>
          </a:prstGeom>
          <a:noFill/>
          <a:ln>
            <a:noFill/>
          </a:ln>
        </p:spPr>
      </p:pic>
      <p:pic>
        <p:nvPicPr>
          <p:cNvPr id="68" name="Google Shape;68;p14"/>
          <p:cNvPicPr preferRelativeResize="0"/>
          <p:nvPr/>
        </p:nvPicPr>
        <p:blipFill>
          <a:blip r:embed="rId3">
            <a:alphaModFix/>
          </a:blip>
          <a:stretch>
            <a:fillRect/>
          </a:stretch>
        </p:blipFill>
        <p:spPr>
          <a:xfrm>
            <a:off x="8499150" y="0"/>
            <a:ext cx="644851" cy="7732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Usage (Original Calculation)</a:t>
            </a:r>
            <a:endParaRPr/>
          </a:p>
        </p:txBody>
      </p:sp>
      <p:graphicFrame>
        <p:nvGraphicFramePr>
          <p:cNvPr id="130" name="Google Shape;130;p23"/>
          <p:cNvGraphicFramePr/>
          <p:nvPr/>
        </p:nvGraphicFramePr>
        <p:xfrm>
          <a:off x="1223825" y="1428750"/>
          <a:ext cx="3000000" cy="3000000"/>
        </p:xfrm>
        <a:graphic>
          <a:graphicData uri="http://schemas.openxmlformats.org/drawingml/2006/table">
            <a:tbl>
              <a:tblPr>
                <a:noFill/>
                <a:tableStyleId>{BF090CAB-772F-4FD4-BB6C-59AC43ACD3C1}</a:tableStyleId>
              </a:tblPr>
              <a:tblGrid>
                <a:gridCol w="891150"/>
                <a:gridCol w="1098550"/>
                <a:gridCol w="1059450"/>
                <a:gridCol w="1215750"/>
                <a:gridCol w="1215750"/>
                <a:gridCol w="1215750"/>
              </a:tblGrid>
              <a:tr h="381000">
                <a:tc>
                  <a:txBody>
                    <a:bodyPr/>
                    <a:lstStyle/>
                    <a:p>
                      <a:pPr indent="0" lvl="0" marL="0" rtl="0" algn="l">
                        <a:spcBef>
                          <a:spcPts val="0"/>
                        </a:spcBef>
                        <a:spcAft>
                          <a:spcPts val="0"/>
                        </a:spcAft>
                        <a:buNone/>
                      </a:pPr>
                      <a:r>
                        <a:rPr lang="en" sz="1000"/>
                        <a:t>Part</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Input Voltage High (V)</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Max Current (mA)</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Max On Power Usage (mW)</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Sleep Current (uA)</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Max Sleep Power Usage (uW)</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r>
              <a:tr h="381000">
                <a:tc>
                  <a:txBody>
                    <a:bodyPr/>
                    <a:lstStyle/>
                    <a:p>
                      <a:pPr indent="0" lvl="0" marL="0" rtl="0" algn="l">
                        <a:spcBef>
                          <a:spcPts val="0"/>
                        </a:spcBef>
                        <a:spcAft>
                          <a:spcPts val="0"/>
                        </a:spcAft>
                        <a:buNone/>
                      </a:pPr>
                      <a:r>
                        <a:rPr lang="en" sz="1000"/>
                        <a:t>PM Sensor</a:t>
                      </a:r>
                      <a:endParaRPr sz="1000"/>
                    </a:p>
                  </a:txBody>
                  <a:tcPr marT="91425" marB="91425" marR="91425" marL="91425" anchor="ctr">
                    <a:lnT cap="flat" cmpd="sng" w="9525">
                      <a:solidFill>
                        <a:srgbClr val="CCCCCC"/>
                      </a:solidFill>
                      <a:prstDash val="solid"/>
                      <a:round/>
                      <a:headEnd len="sm" w="sm" type="none"/>
                      <a:tailEnd len="sm" w="sm" type="none"/>
                    </a:lnT>
                    <a:solidFill>
                      <a:srgbClr val="D9D9D9"/>
                    </a:solidFill>
                  </a:tcPr>
                </a:tc>
                <a:tc>
                  <a:txBody>
                    <a:bodyPr/>
                    <a:lstStyle/>
                    <a:p>
                      <a:pPr indent="0" lvl="0" marL="0" rtl="0" algn="l">
                        <a:spcBef>
                          <a:spcPts val="0"/>
                        </a:spcBef>
                        <a:spcAft>
                          <a:spcPts val="0"/>
                        </a:spcAft>
                        <a:buNone/>
                      </a:pPr>
                      <a:r>
                        <a:rPr lang="en" sz="1000"/>
                        <a:t>5.5</a:t>
                      </a:r>
                      <a:endParaRPr sz="1000"/>
                    </a:p>
                  </a:txBody>
                  <a:tcPr marT="91425" marB="91425" marR="91425" marL="91425" anchor="ctr">
                    <a:lnT cap="flat" cmpd="sng" w="9525">
                      <a:solidFill>
                        <a:srgbClr val="CCCCCC"/>
                      </a:solidFill>
                      <a:prstDash val="solid"/>
                      <a:round/>
                      <a:headEnd len="sm" w="sm" type="none"/>
                      <a:tailEnd len="sm" w="sm" type="none"/>
                    </a:lnT>
                  </a:tcPr>
                </a:tc>
                <a:tc>
                  <a:txBody>
                    <a:bodyPr/>
                    <a:lstStyle/>
                    <a:p>
                      <a:pPr indent="0" lvl="0" marL="0" rtl="0" algn="l">
                        <a:spcBef>
                          <a:spcPts val="0"/>
                        </a:spcBef>
                        <a:spcAft>
                          <a:spcPts val="0"/>
                        </a:spcAft>
                        <a:buNone/>
                      </a:pPr>
                      <a:r>
                        <a:rPr lang="en" sz="1000"/>
                        <a:t>65</a:t>
                      </a:r>
                      <a:endParaRPr sz="1000"/>
                    </a:p>
                  </a:txBody>
                  <a:tcPr marT="91425" marB="91425" marR="91425" marL="91425" anchor="ctr">
                    <a:lnT cap="flat" cmpd="sng" w="9525">
                      <a:solidFill>
                        <a:srgbClr val="CCCCCC"/>
                      </a:solidFill>
                      <a:prstDash val="solid"/>
                      <a:round/>
                      <a:headEnd len="sm" w="sm" type="none"/>
                      <a:tailEnd len="sm" w="sm" type="none"/>
                    </a:lnT>
                  </a:tcPr>
                </a:tc>
                <a:tc>
                  <a:txBody>
                    <a:bodyPr/>
                    <a:lstStyle/>
                    <a:p>
                      <a:pPr indent="0" lvl="0" marL="0" rtl="0" algn="l">
                        <a:spcBef>
                          <a:spcPts val="0"/>
                        </a:spcBef>
                        <a:spcAft>
                          <a:spcPts val="0"/>
                        </a:spcAft>
                        <a:buNone/>
                      </a:pPr>
                      <a:r>
                        <a:rPr lang="en" sz="1000"/>
                        <a:t>357</a:t>
                      </a:r>
                      <a:endParaRPr sz="1000"/>
                    </a:p>
                  </a:txBody>
                  <a:tcPr marT="91425" marB="91425" marR="91425" marL="91425" anchor="ctr">
                    <a:lnT cap="flat" cmpd="sng" w="9525">
                      <a:solidFill>
                        <a:srgbClr val="CCCCCC"/>
                      </a:solidFill>
                      <a:prstDash val="solid"/>
                      <a:round/>
                      <a:headEnd len="sm" w="sm" type="none"/>
                      <a:tailEnd len="sm" w="sm" type="none"/>
                    </a:lnT>
                  </a:tcPr>
                </a:tc>
                <a:tc>
                  <a:txBody>
                    <a:bodyPr/>
                    <a:lstStyle/>
                    <a:p>
                      <a:pPr indent="0" lvl="0" marL="0" rtl="0" algn="l">
                        <a:spcBef>
                          <a:spcPts val="0"/>
                        </a:spcBef>
                        <a:spcAft>
                          <a:spcPts val="0"/>
                        </a:spcAft>
                        <a:buNone/>
                      </a:pPr>
                      <a:r>
                        <a:rPr lang="en" sz="1000"/>
                        <a:t>0</a:t>
                      </a:r>
                      <a:endParaRPr sz="1000"/>
                    </a:p>
                  </a:txBody>
                  <a:tcPr marT="91425" marB="91425" marR="91425" marL="91425" anchor="ctr">
                    <a:lnT cap="flat" cmpd="sng" w="9525">
                      <a:solidFill>
                        <a:srgbClr val="CCCCCC"/>
                      </a:solidFill>
                      <a:prstDash val="solid"/>
                      <a:round/>
                      <a:headEnd len="sm" w="sm" type="none"/>
                      <a:tailEnd len="sm" w="sm" type="none"/>
                    </a:lnT>
                  </a:tcPr>
                </a:tc>
                <a:tc>
                  <a:txBody>
                    <a:bodyPr/>
                    <a:lstStyle/>
                    <a:p>
                      <a:pPr indent="0" lvl="0" marL="0" rtl="0" algn="l">
                        <a:spcBef>
                          <a:spcPts val="0"/>
                        </a:spcBef>
                        <a:spcAft>
                          <a:spcPts val="0"/>
                        </a:spcAft>
                        <a:buNone/>
                      </a:pPr>
                      <a:r>
                        <a:rPr lang="en" sz="1000"/>
                        <a:t>0</a:t>
                      </a:r>
                      <a:endParaRPr sz="1000"/>
                    </a:p>
                  </a:txBody>
                  <a:tcPr marT="91425" marB="91425" marR="91425" marL="91425" anchor="ctr">
                    <a:lnT cap="flat" cmpd="sng" w="9525">
                      <a:solidFill>
                        <a:srgbClr val="CCCCCC"/>
                      </a:solidFill>
                      <a:prstDash val="solid"/>
                      <a:round/>
                      <a:headEnd len="sm" w="sm" type="none"/>
                      <a:tailEnd len="sm" w="sm" type="none"/>
                    </a:lnT>
                  </a:tcPr>
                </a:tc>
              </a:tr>
              <a:tr h="381000">
                <a:tc>
                  <a:txBody>
                    <a:bodyPr/>
                    <a:lstStyle/>
                    <a:p>
                      <a:pPr indent="0" lvl="0" marL="0" rtl="0" algn="l">
                        <a:spcBef>
                          <a:spcPts val="0"/>
                        </a:spcBef>
                        <a:spcAft>
                          <a:spcPts val="0"/>
                        </a:spcAft>
                        <a:buNone/>
                      </a:pPr>
                      <a:r>
                        <a:rPr lang="en" sz="1000"/>
                        <a:t>Renesas AQI Sensor</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3.6</a:t>
                      </a:r>
                      <a:endParaRPr sz="1000"/>
                    </a:p>
                  </a:txBody>
                  <a:tcPr marT="91425" marB="91425" marR="91425" marL="91425" anchor="ctr"/>
                </a:tc>
                <a:tc>
                  <a:txBody>
                    <a:bodyPr/>
                    <a:lstStyle/>
                    <a:p>
                      <a:pPr indent="0" lvl="0" marL="0" rtl="0" algn="l">
                        <a:spcBef>
                          <a:spcPts val="0"/>
                        </a:spcBef>
                        <a:spcAft>
                          <a:spcPts val="0"/>
                        </a:spcAft>
                        <a:buNone/>
                      </a:pPr>
                      <a:r>
                        <a:rPr lang="en" sz="1000"/>
                        <a:t>13</a:t>
                      </a:r>
                      <a:endParaRPr sz="1000"/>
                    </a:p>
                  </a:txBody>
                  <a:tcPr marT="91425" marB="91425" marR="91425" marL="91425" anchor="ctr"/>
                </a:tc>
                <a:tc>
                  <a:txBody>
                    <a:bodyPr/>
                    <a:lstStyle/>
                    <a:p>
                      <a:pPr indent="0" lvl="0" marL="0" rtl="0" algn="l">
                        <a:spcBef>
                          <a:spcPts val="0"/>
                        </a:spcBef>
                        <a:spcAft>
                          <a:spcPts val="0"/>
                        </a:spcAft>
                        <a:buNone/>
                      </a:pPr>
                      <a:r>
                        <a:rPr lang="en" sz="1000"/>
                        <a:t>46.8</a:t>
                      </a:r>
                      <a:endParaRPr sz="1000"/>
                    </a:p>
                  </a:txBody>
                  <a:tcPr marT="91425" marB="91425" marR="91425" marL="91425" anchor="ctr"/>
                </a:tc>
                <a:tc>
                  <a:txBody>
                    <a:bodyPr/>
                    <a:lstStyle/>
                    <a:p>
                      <a:pPr indent="0" lvl="0" marL="0" rtl="0" algn="l">
                        <a:spcBef>
                          <a:spcPts val="0"/>
                        </a:spcBef>
                        <a:spcAft>
                          <a:spcPts val="0"/>
                        </a:spcAft>
                        <a:buNone/>
                      </a:pPr>
                      <a:r>
                        <a:rPr lang="en" sz="1000"/>
                        <a:t>0.45</a:t>
                      </a:r>
                      <a:endParaRPr sz="1000"/>
                    </a:p>
                  </a:txBody>
                  <a:tcPr marT="91425" marB="91425" marR="91425" marL="91425" anchor="ctr"/>
                </a:tc>
                <a:tc>
                  <a:txBody>
                    <a:bodyPr/>
                    <a:lstStyle/>
                    <a:p>
                      <a:pPr indent="0" lvl="0" marL="0" rtl="0" algn="l">
                        <a:spcBef>
                          <a:spcPts val="0"/>
                        </a:spcBef>
                        <a:spcAft>
                          <a:spcPts val="0"/>
                        </a:spcAft>
                        <a:buNone/>
                      </a:pPr>
                      <a:r>
                        <a:rPr lang="en" sz="1000"/>
                        <a:t>1.62</a:t>
                      </a:r>
                      <a:endParaRPr sz="1000"/>
                    </a:p>
                  </a:txBody>
                  <a:tcPr marT="91425" marB="91425" marR="91425" marL="91425" anchor="ctr"/>
                </a:tc>
              </a:tr>
              <a:tr h="381000">
                <a:tc>
                  <a:txBody>
                    <a:bodyPr/>
                    <a:lstStyle/>
                    <a:p>
                      <a:pPr indent="0" lvl="0" marL="0" rtl="0" algn="l">
                        <a:spcBef>
                          <a:spcPts val="0"/>
                        </a:spcBef>
                        <a:spcAft>
                          <a:spcPts val="0"/>
                        </a:spcAft>
                        <a:buNone/>
                      </a:pPr>
                      <a:r>
                        <a:rPr lang="en" sz="1000"/>
                        <a:t>Bosch Sensor</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3.6</a:t>
                      </a:r>
                      <a:endParaRPr sz="1000"/>
                    </a:p>
                  </a:txBody>
                  <a:tcPr marT="91425" marB="91425" marR="91425" marL="91425" anchor="ctr"/>
                </a:tc>
                <a:tc>
                  <a:txBody>
                    <a:bodyPr/>
                    <a:lstStyle/>
                    <a:p>
                      <a:pPr indent="0" lvl="0" marL="0" rtl="0" algn="l">
                        <a:spcBef>
                          <a:spcPts val="0"/>
                        </a:spcBef>
                        <a:spcAft>
                          <a:spcPts val="0"/>
                        </a:spcAft>
                        <a:buNone/>
                      </a:pPr>
                      <a:r>
                        <a:rPr lang="en" sz="1000"/>
                        <a:t>15</a:t>
                      </a:r>
                      <a:endParaRPr sz="1000"/>
                    </a:p>
                  </a:txBody>
                  <a:tcPr marT="91425" marB="91425" marR="91425" marL="91425" anchor="ctr"/>
                </a:tc>
                <a:tc>
                  <a:txBody>
                    <a:bodyPr/>
                    <a:lstStyle/>
                    <a:p>
                      <a:pPr indent="0" lvl="0" marL="0" rtl="0" algn="l">
                        <a:spcBef>
                          <a:spcPts val="0"/>
                        </a:spcBef>
                        <a:spcAft>
                          <a:spcPts val="0"/>
                        </a:spcAft>
                        <a:buNone/>
                      </a:pPr>
                      <a:r>
                        <a:rPr lang="en" sz="1000"/>
                        <a:t>54</a:t>
                      </a:r>
                      <a:endParaRPr sz="1000"/>
                    </a:p>
                  </a:txBody>
                  <a:tcPr marT="91425" marB="91425" marR="91425" marL="91425" anchor="ctr"/>
                </a:tc>
                <a:tc>
                  <a:txBody>
                    <a:bodyPr/>
                    <a:lstStyle/>
                    <a:p>
                      <a:pPr indent="0" lvl="0" marL="0" rtl="0" algn="l">
                        <a:spcBef>
                          <a:spcPts val="0"/>
                        </a:spcBef>
                        <a:spcAft>
                          <a:spcPts val="0"/>
                        </a:spcAft>
                        <a:buNone/>
                      </a:pPr>
                      <a:r>
                        <a:rPr lang="en" sz="1000"/>
                        <a:t>1</a:t>
                      </a:r>
                      <a:endParaRPr sz="1000"/>
                    </a:p>
                  </a:txBody>
                  <a:tcPr marT="91425" marB="91425" marR="91425" marL="91425" anchor="ctr"/>
                </a:tc>
                <a:tc>
                  <a:txBody>
                    <a:bodyPr/>
                    <a:lstStyle/>
                    <a:p>
                      <a:pPr indent="0" lvl="0" marL="0" rtl="0" algn="l">
                        <a:spcBef>
                          <a:spcPts val="0"/>
                        </a:spcBef>
                        <a:spcAft>
                          <a:spcPts val="0"/>
                        </a:spcAft>
                        <a:buNone/>
                      </a:pPr>
                      <a:r>
                        <a:rPr lang="en" sz="1000"/>
                        <a:t>3.6</a:t>
                      </a:r>
                      <a:endParaRPr sz="1000"/>
                    </a:p>
                  </a:txBody>
                  <a:tcPr marT="91425" marB="91425" marR="91425" marL="91425" anchor="ctr"/>
                </a:tc>
              </a:tr>
              <a:tr h="381000">
                <a:tc>
                  <a:txBody>
                    <a:bodyPr/>
                    <a:lstStyle/>
                    <a:p>
                      <a:pPr indent="0" lvl="0" marL="0" rtl="0" algn="l">
                        <a:spcBef>
                          <a:spcPts val="0"/>
                        </a:spcBef>
                        <a:spcAft>
                          <a:spcPts val="0"/>
                        </a:spcAft>
                        <a:buNone/>
                      </a:pPr>
                      <a:r>
                        <a:rPr lang="en" sz="1000"/>
                        <a:t>Seed LoRa-E5</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3.6</a:t>
                      </a:r>
                      <a:endParaRPr sz="1000"/>
                    </a:p>
                  </a:txBody>
                  <a:tcPr marT="91425" marB="91425" marR="91425" marL="91425" anchor="ctr"/>
                </a:tc>
                <a:tc>
                  <a:txBody>
                    <a:bodyPr/>
                    <a:lstStyle/>
                    <a:p>
                      <a:pPr indent="0" lvl="0" marL="0" rtl="0" algn="l">
                        <a:spcBef>
                          <a:spcPts val="0"/>
                        </a:spcBef>
                        <a:spcAft>
                          <a:spcPts val="0"/>
                        </a:spcAft>
                        <a:buNone/>
                      </a:pPr>
                      <a:r>
                        <a:rPr lang="en" sz="1000"/>
                        <a:t>150</a:t>
                      </a:r>
                      <a:endParaRPr sz="1000"/>
                    </a:p>
                  </a:txBody>
                  <a:tcPr marT="91425" marB="91425" marR="91425" marL="91425" anchor="ctr"/>
                </a:tc>
                <a:tc>
                  <a:txBody>
                    <a:bodyPr/>
                    <a:lstStyle/>
                    <a:p>
                      <a:pPr indent="0" lvl="0" marL="0" rtl="0" algn="l">
                        <a:spcBef>
                          <a:spcPts val="0"/>
                        </a:spcBef>
                        <a:spcAft>
                          <a:spcPts val="0"/>
                        </a:spcAft>
                        <a:buNone/>
                      </a:pPr>
                      <a:r>
                        <a:rPr lang="en" sz="1000"/>
                        <a:t>540</a:t>
                      </a:r>
                      <a:endParaRPr sz="1000"/>
                    </a:p>
                  </a:txBody>
                  <a:tcPr marT="91425" marB="91425" marR="91425" marL="91425" anchor="ctr"/>
                </a:tc>
                <a:tc>
                  <a:txBody>
                    <a:bodyPr/>
                    <a:lstStyle/>
                    <a:p>
                      <a:pPr indent="0" lvl="0" marL="0" rtl="0" algn="l">
                        <a:spcBef>
                          <a:spcPts val="0"/>
                        </a:spcBef>
                        <a:spcAft>
                          <a:spcPts val="0"/>
                        </a:spcAft>
                        <a:buNone/>
                      </a:pPr>
                      <a:r>
                        <a:rPr lang="en" sz="1000"/>
                        <a:t>2</a:t>
                      </a:r>
                      <a:endParaRPr sz="1000"/>
                    </a:p>
                  </a:txBody>
                  <a:tcPr marT="91425" marB="91425" marR="91425" marL="91425" anchor="ctr"/>
                </a:tc>
                <a:tc>
                  <a:txBody>
                    <a:bodyPr/>
                    <a:lstStyle/>
                    <a:p>
                      <a:pPr indent="0" lvl="0" marL="0" rtl="0" algn="l">
                        <a:spcBef>
                          <a:spcPts val="0"/>
                        </a:spcBef>
                        <a:spcAft>
                          <a:spcPts val="0"/>
                        </a:spcAft>
                        <a:buNone/>
                      </a:pPr>
                      <a:r>
                        <a:rPr lang="en" sz="1000"/>
                        <a:t>7.2</a:t>
                      </a:r>
                      <a:endParaRPr sz="1000"/>
                    </a:p>
                  </a:txBody>
                  <a:tcPr marT="91425" marB="91425" marR="91425" marL="91425" anchor="ctr"/>
                </a:tc>
              </a:tr>
              <a:tr h="381000">
                <a:tc>
                  <a:txBody>
                    <a:bodyPr/>
                    <a:lstStyle/>
                    <a:p>
                      <a:pPr indent="0" lvl="0" marL="0" rtl="0" algn="l">
                        <a:spcBef>
                          <a:spcPts val="0"/>
                        </a:spcBef>
                        <a:spcAft>
                          <a:spcPts val="0"/>
                        </a:spcAft>
                        <a:buNone/>
                      </a:pPr>
                      <a:r>
                        <a:rPr lang="en" sz="1000"/>
                        <a:t>Other Losses</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3.3</a:t>
                      </a:r>
                      <a:endParaRPr sz="1000"/>
                    </a:p>
                  </a:txBody>
                  <a:tcPr marT="91425" marB="91425" marR="91425" marL="91425" anchor="ctr"/>
                </a:tc>
                <a:tc>
                  <a:txBody>
                    <a:bodyPr/>
                    <a:lstStyle/>
                    <a:p>
                      <a:pPr indent="0" lvl="0" marL="0" rtl="0" algn="l">
                        <a:spcBef>
                          <a:spcPts val="0"/>
                        </a:spcBef>
                        <a:spcAft>
                          <a:spcPts val="0"/>
                        </a:spcAft>
                        <a:buNone/>
                      </a:pPr>
                      <a:r>
                        <a:rPr lang="en" sz="1000"/>
                        <a:t>1</a:t>
                      </a:r>
                      <a:endParaRPr sz="1000"/>
                    </a:p>
                  </a:txBody>
                  <a:tcPr marT="91425" marB="91425" marR="91425" marL="91425" anchor="ctr"/>
                </a:tc>
                <a:tc>
                  <a:txBody>
                    <a:bodyPr/>
                    <a:lstStyle/>
                    <a:p>
                      <a:pPr indent="0" lvl="0" marL="0" rtl="0" algn="l">
                        <a:spcBef>
                          <a:spcPts val="0"/>
                        </a:spcBef>
                        <a:spcAft>
                          <a:spcPts val="0"/>
                        </a:spcAft>
                        <a:buNone/>
                      </a:pPr>
                      <a:r>
                        <a:rPr lang="en" sz="1000"/>
                        <a:t>3.3</a:t>
                      </a:r>
                      <a:endParaRPr sz="1000"/>
                    </a:p>
                  </a:txBody>
                  <a:tcPr marT="91425" marB="91425" marR="91425" marL="91425" anchor="ctr"/>
                </a:tc>
                <a:tc>
                  <a:txBody>
                    <a:bodyPr/>
                    <a:lstStyle/>
                    <a:p>
                      <a:pPr indent="0" lvl="0" marL="0" rtl="0" algn="l">
                        <a:spcBef>
                          <a:spcPts val="0"/>
                        </a:spcBef>
                        <a:spcAft>
                          <a:spcPts val="0"/>
                        </a:spcAft>
                        <a:buNone/>
                      </a:pPr>
                      <a:r>
                        <a:rPr lang="en" sz="1000"/>
                        <a:t>15</a:t>
                      </a:r>
                      <a:endParaRPr sz="1000"/>
                    </a:p>
                  </a:txBody>
                  <a:tcPr marT="91425" marB="91425" marR="91425" marL="91425" anchor="ctr"/>
                </a:tc>
                <a:tc>
                  <a:txBody>
                    <a:bodyPr/>
                    <a:lstStyle/>
                    <a:p>
                      <a:pPr indent="0" lvl="0" marL="0" rtl="0" algn="l">
                        <a:spcBef>
                          <a:spcPts val="0"/>
                        </a:spcBef>
                        <a:spcAft>
                          <a:spcPts val="0"/>
                        </a:spcAft>
                        <a:buNone/>
                      </a:pPr>
                      <a:r>
                        <a:rPr lang="en" sz="1000"/>
                        <a:t>49.5</a:t>
                      </a:r>
                      <a:endParaRPr sz="1000"/>
                    </a:p>
                  </a:txBody>
                  <a:tcPr marT="91425" marB="91425" marR="91425" marL="91425" anchor="ctr"/>
                </a:tc>
              </a:tr>
            </a:tbl>
          </a:graphicData>
        </a:graphic>
      </p:graphicFrame>
      <p:sp>
        <p:nvSpPr>
          <p:cNvPr id="131" name="Google Shape;131;p23"/>
          <p:cNvSpPr txBox="1"/>
          <p:nvPr/>
        </p:nvSpPr>
        <p:spPr>
          <a:xfrm>
            <a:off x="3082650" y="4172950"/>
            <a:ext cx="297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Approximately</a:t>
            </a:r>
            <a:r>
              <a:rPr lang="en"/>
              <a:t> 2 month battery life</a:t>
            </a:r>
            <a:endParaRPr/>
          </a:p>
        </p:txBody>
      </p:sp>
      <p:pic>
        <p:nvPicPr>
          <p:cNvPr id="132" name="Google Shape;132;p23"/>
          <p:cNvPicPr preferRelativeResize="0"/>
          <p:nvPr/>
        </p:nvPicPr>
        <p:blipFill>
          <a:blip r:embed="rId3">
            <a:alphaModFix/>
          </a:blip>
          <a:stretch>
            <a:fillRect/>
          </a:stretch>
        </p:blipFill>
        <p:spPr>
          <a:xfrm>
            <a:off x="8538144" y="0"/>
            <a:ext cx="605857" cy="726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Usage Without Solar (Actual Measurements)</a:t>
            </a:r>
            <a:endParaRPr/>
          </a:p>
        </p:txBody>
      </p:sp>
      <p:sp>
        <p:nvSpPr>
          <p:cNvPr id="138" name="Google Shape;138;p24"/>
          <p:cNvSpPr txBox="1"/>
          <p:nvPr/>
        </p:nvSpPr>
        <p:spPr>
          <a:xfrm>
            <a:off x="4717738" y="4387850"/>
            <a:ext cx="34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Approximately 4.46 days battery life</a:t>
            </a:r>
            <a:endParaRPr/>
          </a:p>
        </p:txBody>
      </p:sp>
      <p:pic>
        <p:nvPicPr>
          <p:cNvPr id="139" name="Google Shape;139;p24"/>
          <p:cNvPicPr preferRelativeResize="0"/>
          <p:nvPr/>
        </p:nvPicPr>
        <p:blipFill>
          <a:blip r:embed="rId3">
            <a:alphaModFix/>
          </a:blip>
          <a:stretch>
            <a:fillRect/>
          </a:stretch>
        </p:blipFill>
        <p:spPr>
          <a:xfrm>
            <a:off x="8538144" y="0"/>
            <a:ext cx="605857" cy="726876"/>
          </a:xfrm>
          <a:prstGeom prst="rect">
            <a:avLst/>
          </a:prstGeom>
          <a:noFill/>
          <a:ln>
            <a:noFill/>
          </a:ln>
        </p:spPr>
      </p:pic>
      <p:graphicFrame>
        <p:nvGraphicFramePr>
          <p:cNvPr id="140" name="Google Shape;140;p24"/>
          <p:cNvGraphicFramePr/>
          <p:nvPr/>
        </p:nvGraphicFramePr>
        <p:xfrm>
          <a:off x="850588" y="1227150"/>
          <a:ext cx="3000000" cy="3000000"/>
        </p:xfrm>
        <a:graphic>
          <a:graphicData uri="http://schemas.openxmlformats.org/drawingml/2006/table">
            <a:tbl>
              <a:tblPr>
                <a:noFill/>
                <a:tableStyleId>{BF090CAB-772F-4FD4-BB6C-59AC43ACD3C1}</a:tableStyleId>
              </a:tblPr>
              <a:tblGrid>
                <a:gridCol w="1846125"/>
                <a:gridCol w="1075850"/>
              </a:tblGrid>
              <a:tr h="296525">
                <a:tc>
                  <a:txBody>
                    <a:bodyPr/>
                    <a:lstStyle/>
                    <a:p>
                      <a:pPr indent="0" lvl="0" marL="0" rtl="0" algn="l">
                        <a:spcBef>
                          <a:spcPts val="0"/>
                        </a:spcBef>
                        <a:spcAft>
                          <a:spcPts val="0"/>
                        </a:spcAft>
                        <a:buNone/>
                      </a:pPr>
                      <a:r>
                        <a:rPr lang="en" sz="1000"/>
                        <a:t>Measurement Parameter</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Value</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r>
              <a:tr h="260900">
                <a:tc>
                  <a:txBody>
                    <a:bodyPr/>
                    <a:lstStyle/>
                    <a:p>
                      <a:pPr indent="0" lvl="0" marL="0" rtl="0" algn="l">
                        <a:spcBef>
                          <a:spcPts val="0"/>
                        </a:spcBef>
                        <a:spcAft>
                          <a:spcPts val="0"/>
                        </a:spcAft>
                        <a:buNone/>
                      </a:pPr>
                      <a:r>
                        <a:rPr lang="en" sz="1000"/>
                        <a:t>ZMOD4510 Sampling Period</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15 minutes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ZMOD4510 Sampling Rate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1.98s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ZMOD4510 On-Time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30 seconds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SPS30 Sampling Period</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15 minutes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SPS30 Sampling Rate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5 seconds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SPS30 On-Time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3 minutes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BME688 Sampling Period</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15 minutes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BME688 Sampling Rate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 second</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BME688 On-Time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5 seconds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8825">
                <a:tc>
                  <a:txBody>
                    <a:bodyPr/>
                    <a:lstStyle/>
                    <a:p>
                      <a:pPr indent="0" lvl="0" marL="0" rtl="0" algn="l">
                        <a:spcBef>
                          <a:spcPts val="0"/>
                        </a:spcBef>
                        <a:spcAft>
                          <a:spcPts val="0"/>
                        </a:spcAft>
                        <a:buNone/>
                      </a:pPr>
                      <a:r>
                        <a:rPr lang="en" sz="1000"/>
                        <a:t>LoRaWAN Data Rate</a:t>
                      </a:r>
                      <a:endParaRPr sz="1000"/>
                    </a:p>
                  </a:txBody>
                  <a:tcPr marT="91425" marB="91425" marR="91425" marL="91425" anchor="ctr">
                    <a:lnT cap="flat" cmpd="sng" w="9525">
                      <a:solidFill>
                        <a:srgbClr val="CCCCCC"/>
                      </a:solidFill>
                      <a:prstDash val="solid"/>
                      <a:round/>
                      <a:headEnd len="sm" w="sm" type="none"/>
                      <a:tailEnd len="sm" w="sm" type="none"/>
                    </a:lnT>
                    <a:solidFill>
                      <a:srgbClr val="D9D9D9"/>
                    </a:solidFill>
                  </a:tcPr>
                </a:tc>
                <a:tc>
                  <a:txBody>
                    <a:bodyPr/>
                    <a:lstStyle/>
                    <a:p>
                      <a:pPr indent="0" lvl="0" marL="0" rtl="0" algn="l">
                        <a:spcBef>
                          <a:spcPts val="0"/>
                        </a:spcBef>
                        <a:spcAft>
                          <a:spcPts val="0"/>
                        </a:spcAft>
                        <a:buNone/>
                      </a:pPr>
                      <a:r>
                        <a:rPr lang="en" sz="1000"/>
                        <a:t>11 - 250 bytes</a:t>
                      </a:r>
                      <a:endParaRPr sz="1000"/>
                    </a:p>
                  </a:txBody>
                  <a:tcPr marT="91425" marB="91425" marR="91425" marL="91425" anchor="ctr">
                    <a:lnT cap="flat" cmpd="sng" w="9525">
                      <a:solidFill>
                        <a:srgbClr val="CCCCCC"/>
                      </a:solidFill>
                      <a:prstDash val="solid"/>
                      <a:round/>
                      <a:headEnd len="sm" w="sm" type="none"/>
                      <a:tailEnd len="sm" w="sm" type="none"/>
                    </a:lnT>
                  </a:tcPr>
                </a:tc>
              </a:tr>
            </a:tbl>
          </a:graphicData>
        </a:graphic>
      </p:graphicFrame>
      <p:graphicFrame>
        <p:nvGraphicFramePr>
          <p:cNvPr id="141" name="Google Shape;141;p24"/>
          <p:cNvGraphicFramePr/>
          <p:nvPr/>
        </p:nvGraphicFramePr>
        <p:xfrm>
          <a:off x="4995238" y="1973775"/>
          <a:ext cx="3000000" cy="3000000"/>
        </p:xfrm>
        <a:graphic>
          <a:graphicData uri="http://schemas.openxmlformats.org/drawingml/2006/table">
            <a:tbl>
              <a:tblPr>
                <a:noFill/>
                <a:tableStyleId>{BF090CAB-772F-4FD4-BB6C-59AC43ACD3C1}</a:tableStyleId>
              </a:tblPr>
              <a:tblGrid>
                <a:gridCol w="1846125"/>
                <a:gridCol w="1075850"/>
              </a:tblGrid>
              <a:tr h="260900">
                <a:tc>
                  <a:txBody>
                    <a:bodyPr/>
                    <a:lstStyle/>
                    <a:p>
                      <a:pPr indent="0" lvl="0" marL="0" rtl="0" algn="l">
                        <a:spcBef>
                          <a:spcPts val="0"/>
                        </a:spcBef>
                        <a:spcAft>
                          <a:spcPts val="0"/>
                        </a:spcAft>
                        <a:buNone/>
                      </a:pPr>
                      <a:r>
                        <a:rPr lang="en" sz="1000"/>
                        <a:t>Parameter</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 sz="1000"/>
                        <a:t>Value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E9E9E"/>
                    </a:solidFill>
                  </a:tcPr>
                </a:tc>
              </a:tr>
              <a:tr h="260900">
                <a:tc>
                  <a:txBody>
                    <a:bodyPr/>
                    <a:lstStyle/>
                    <a:p>
                      <a:pPr indent="0" lvl="0" marL="0" rtl="0" algn="l">
                        <a:spcBef>
                          <a:spcPts val="0"/>
                        </a:spcBef>
                        <a:spcAft>
                          <a:spcPts val="0"/>
                        </a:spcAft>
                        <a:buNone/>
                      </a:pPr>
                      <a:r>
                        <a:rPr lang="en" sz="1000"/>
                        <a:t>Avg. Battery Voltage (V)</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3.93</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solidFill>
                            <a:schemeClr val="dk1"/>
                          </a:solidFill>
                        </a:rPr>
                        <a:t>Min. Current (mA)</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0.832</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Max. Current (mA)</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197</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Avg. Current (mA)</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18.7</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Avg. Power (mW)</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73.4</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 </a:t>
            </a:r>
            <a:r>
              <a:rPr lang="en"/>
              <a:t>Power Usage With Solar (Actual Measurements)</a:t>
            </a:r>
            <a:endParaRPr/>
          </a:p>
        </p:txBody>
      </p:sp>
      <p:sp>
        <p:nvSpPr>
          <p:cNvPr id="147" name="Google Shape;147;p25"/>
          <p:cNvSpPr txBox="1"/>
          <p:nvPr/>
        </p:nvSpPr>
        <p:spPr>
          <a:xfrm>
            <a:off x="5374875" y="3950150"/>
            <a:ext cx="297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8" name="Google Shape;148;p25"/>
          <p:cNvPicPr preferRelativeResize="0"/>
          <p:nvPr/>
        </p:nvPicPr>
        <p:blipFill>
          <a:blip r:embed="rId3">
            <a:alphaModFix/>
          </a:blip>
          <a:stretch>
            <a:fillRect/>
          </a:stretch>
        </p:blipFill>
        <p:spPr>
          <a:xfrm>
            <a:off x="8538144" y="0"/>
            <a:ext cx="605857" cy="726876"/>
          </a:xfrm>
          <a:prstGeom prst="rect">
            <a:avLst/>
          </a:prstGeom>
          <a:noFill/>
          <a:ln>
            <a:noFill/>
          </a:ln>
        </p:spPr>
      </p:pic>
      <p:graphicFrame>
        <p:nvGraphicFramePr>
          <p:cNvPr id="149" name="Google Shape;149;p25"/>
          <p:cNvGraphicFramePr/>
          <p:nvPr/>
        </p:nvGraphicFramePr>
        <p:xfrm>
          <a:off x="850588" y="1227150"/>
          <a:ext cx="3000000" cy="3000000"/>
        </p:xfrm>
        <a:graphic>
          <a:graphicData uri="http://schemas.openxmlformats.org/drawingml/2006/table">
            <a:tbl>
              <a:tblPr>
                <a:noFill/>
                <a:tableStyleId>{BF090CAB-772F-4FD4-BB6C-59AC43ACD3C1}</a:tableStyleId>
              </a:tblPr>
              <a:tblGrid>
                <a:gridCol w="1846125"/>
                <a:gridCol w="1075850"/>
              </a:tblGrid>
              <a:tr h="296525">
                <a:tc>
                  <a:txBody>
                    <a:bodyPr/>
                    <a:lstStyle/>
                    <a:p>
                      <a:pPr indent="0" lvl="0" marL="0" rtl="0" algn="l">
                        <a:spcBef>
                          <a:spcPts val="0"/>
                        </a:spcBef>
                        <a:spcAft>
                          <a:spcPts val="0"/>
                        </a:spcAft>
                        <a:buNone/>
                      </a:pPr>
                      <a:r>
                        <a:rPr lang="en" sz="1000"/>
                        <a:t>Measurement Parameter</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Value</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r>
              <a:tr h="260900">
                <a:tc>
                  <a:txBody>
                    <a:bodyPr/>
                    <a:lstStyle/>
                    <a:p>
                      <a:pPr indent="0" lvl="0" marL="0" rtl="0" algn="l">
                        <a:spcBef>
                          <a:spcPts val="0"/>
                        </a:spcBef>
                        <a:spcAft>
                          <a:spcPts val="0"/>
                        </a:spcAft>
                        <a:buNone/>
                      </a:pPr>
                      <a:r>
                        <a:rPr lang="en" sz="1000"/>
                        <a:t>ZMOD4510 Sampling Period</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15 minutes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solidFill>
                            <a:schemeClr val="dk1"/>
                          </a:solidFill>
                        </a:rPr>
                        <a:t>ZMOD4510 Sampling Rate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1.98s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ZMOD4510 On-Time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30 seconds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SPS30 Sampling Period</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15 minutes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SPS30 Sampling Rate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5 seconds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SPS30 On-Time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3 minutes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BME688 Sampling Period</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15 minutes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BME688 Sampling Rate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 second</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BME688 On-Time</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5 seconds</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8825">
                <a:tc>
                  <a:txBody>
                    <a:bodyPr/>
                    <a:lstStyle/>
                    <a:p>
                      <a:pPr indent="0" lvl="0" marL="0" rtl="0" algn="l">
                        <a:spcBef>
                          <a:spcPts val="0"/>
                        </a:spcBef>
                        <a:spcAft>
                          <a:spcPts val="0"/>
                        </a:spcAft>
                        <a:buNone/>
                      </a:pPr>
                      <a:r>
                        <a:rPr lang="en" sz="1000"/>
                        <a:t>LoRaWAN Data Rate</a:t>
                      </a:r>
                      <a:endParaRPr sz="1000"/>
                    </a:p>
                  </a:txBody>
                  <a:tcPr marT="91425" marB="91425" marR="91425" marL="91425" anchor="ctr">
                    <a:lnT cap="flat" cmpd="sng" w="9525">
                      <a:solidFill>
                        <a:srgbClr val="CCCCCC"/>
                      </a:solidFill>
                      <a:prstDash val="solid"/>
                      <a:round/>
                      <a:headEnd len="sm" w="sm" type="none"/>
                      <a:tailEnd len="sm" w="sm" type="none"/>
                    </a:lnT>
                    <a:solidFill>
                      <a:srgbClr val="D9D9D9"/>
                    </a:solidFill>
                  </a:tcPr>
                </a:tc>
                <a:tc>
                  <a:txBody>
                    <a:bodyPr/>
                    <a:lstStyle/>
                    <a:p>
                      <a:pPr indent="0" lvl="0" marL="0" rtl="0" algn="l">
                        <a:spcBef>
                          <a:spcPts val="0"/>
                        </a:spcBef>
                        <a:spcAft>
                          <a:spcPts val="0"/>
                        </a:spcAft>
                        <a:buNone/>
                      </a:pPr>
                      <a:r>
                        <a:rPr lang="en" sz="1000"/>
                        <a:t>11 - 250 bytes</a:t>
                      </a:r>
                      <a:endParaRPr sz="1000"/>
                    </a:p>
                  </a:txBody>
                  <a:tcPr marT="91425" marB="91425" marR="91425" marL="91425" anchor="ctr">
                    <a:lnT cap="flat" cmpd="sng" w="9525">
                      <a:solidFill>
                        <a:srgbClr val="CCCCCC"/>
                      </a:solidFill>
                      <a:prstDash val="solid"/>
                      <a:round/>
                      <a:headEnd len="sm" w="sm" type="none"/>
                      <a:tailEnd len="sm" w="sm" type="none"/>
                    </a:lnT>
                  </a:tcPr>
                </a:tc>
              </a:tr>
            </a:tbl>
          </a:graphicData>
        </a:graphic>
      </p:graphicFrame>
      <p:graphicFrame>
        <p:nvGraphicFramePr>
          <p:cNvPr id="150" name="Google Shape;150;p25"/>
          <p:cNvGraphicFramePr/>
          <p:nvPr/>
        </p:nvGraphicFramePr>
        <p:xfrm>
          <a:off x="5431588" y="1901250"/>
          <a:ext cx="3000000" cy="3000000"/>
        </p:xfrm>
        <a:graphic>
          <a:graphicData uri="http://schemas.openxmlformats.org/drawingml/2006/table">
            <a:tbl>
              <a:tblPr>
                <a:noFill/>
                <a:tableStyleId>{BF090CAB-772F-4FD4-BB6C-59AC43ACD3C1}</a:tableStyleId>
              </a:tblPr>
              <a:tblGrid>
                <a:gridCol w="2061150"/>
                <a:gridCol w="860825"/>
              </a:tblGrid>
              <a:tr h="296525">
                <a:tc>
                  <a:txBody>
                    <a:bodyPr/>
                    <a:lstStyle/>
                    <a:p>
                      <a:pPr indent="0" lvl="0" marL="0" rtl="0" algn="l">
                        <a:spcBef>
                          <a:spcPts val="0"/>
                        </a:spcBef>
                        <a:spcAft>
                          <a:spcPts val="0"/>
                        </a:spcAft>
                        <a:buNone/>
                      </a:pPr>
                      <a:r>
                        <a:rPr lang="en" sz="1000"/>
                        <a:t>Measurement Parameter</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Value</a:t>
                      </a:r>
                      <a:endParaRPr sz="1000"/>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r>
              <a:tr h="260900">
                <a:tc>
                  <a:txBody>
                    <a:bodyPr/>
                    <a:lstStyle/>
                    <a:p>
                      <a:pPr indent="0" lvl="0" marL="0" rtl="0" algn="l">
                        <a:spcBef>
                          <a:spcPts val="0"/>
                        </a:spcBef>
                        <a:spcAft>
                          <a:spcPts val="0"/>
                        </a:spcAft>
                        <a:buNone/>
                      </a:pPr>
                      <a:r>
                        <a:rPr lang="en" sz="1000"/>
                        <a:t>Avg. Battery Voltage (V)</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4.00</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solidFill>
                            <a:schemeClr val="dk1"/>
                          </a:solidFill>
                        </a:rPr>
                        <a:t>Avg. Panel Voltage (V)</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6.12</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Net Current Consumption (mA)</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-183</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0900">
                <a:tc>
                  <a:txBody>
                    <a:bodyPr/>
                    <a:lstStyle/>
                    <a:p>
                      <a:pPr indent="0" lvl="0" marL="0" rtl="0" algn="l">
                        <a:spcBef>
                          <a:spcPts val="0"/>
                        </a:spcBef>
                        <a:spcAft>
                          <a:spcPts val="0"/>
                        </a:spcAft>
                        <a:buNone/>
                      </a:pPr>
                      <a:r>
                        <a:rPr lang="en" sz="1000"/>
                        <a:t>Net Power Consumption (mW)</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-730</a:t>
                      </a:r>
                      <a:endParaRPr sz="1000"/>
                    </a:p>
                  </a:txBody>
                  <a:tcPr marT="91425" marB="91425" marR="91425" marL="91425" anchor="ct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a:t>
            </a:r>
            <a:endParaRPr/>
          </a:p>
        </p:txBody>
      </p:sp>
      <p:sp>
        <p:nvSpPr>
          <p:cNvPr id="156" name="Google Shape;15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Char char="●"/>
            </a:pPr>
            <a:r>
              <a:rPr lang="en" sz="1200"/>
              <a:t>Selected Component: </a:t>
            </a:r>
            <a:r>
              <a:rPr b="1" lang="en" sz="1200"/>
              <a:t>Voltaic Systems P105</a:t>
            </a:r>
            <a:endParaRPr sz="1200"/>
          </a:p>
          <a:p>
            <a:pPr indent="-304800" lvl="0" marL="457200" rtl="0" algn="l">
              <a:lnSpc>
                <a:spcPct val="150000"/>
              </a:lnSpc>
              <a:spcBef>
                <a:spcPts val="0"/>
              </a:spcBef>
              <a:spcAft>
                <a:spcPts val="0"/>
              </a:spcAft>
              <a:buSzPts val="1200"/>
              <a:buChar char="●"/>
            </a:pPr>
            <a:r>
              <a:rPr lang="en" sz="1200">
                <a:solidFill>
                  <a:srgbClr val="101E20"/>
                </a:solidFill>
                <a:highlight>
                  <a:srgbClr val="FFFFFF"/>
                </a:highlight>
              </a:rPr>
              <a:t>Constructed with ETFE (Ethylene Tetrafluoroethylene)</a:t>
            </a:r>
            <a:endParaRPr sz="1200">
              <a:solidFill>
                <a:srgbClr val="101E20"/>
              </a:solidFill>
              <a:highlight>
                <a:srgbClr val="FFFFFF"/>
              </a:highlight>
            </a:endParaRPr>
          </a:p>
          <a:p>
            <a:pPr indent="-304800" lvl="0" marL="457200" rtl="0" algn="l">
              <a:spcBef>
                <a:spcPts val="0"/>
              </a:spcBef>
              <a:spcAft>
                <a:spcPts val="0"/>
              </a:spcAft>
              <a:buClr>
                <a:srgbClr val="101E20"/>
              </a:buClr>
              <a:buSzPts val="1200"/>
              <a:buChar char="●"/>
            </a:pPr>
            <a:r>
              <a:rPr lang="en" sz="1200">
                <a:solidFill>
                  <a:srgbClr val="101E20"/>
                </a:solidFill>
                <a:highlight>
                  <a:srgbClr val="FFFFFF"/>
                </a:highlight>
              </a:rPr>
              <a:t>Open Circuit Voltage: 7.13V </a:t>
            </a:r>
            <a:endParaRPr sz="1200">
              <a:solidFill>
                <a:srgbClr val="101E20"/>
              </a:solidFill>
              <a:highlight>
                <a:srgbClr val="FFFFFF"/>
              </a:highlight>
            </a:endParaRPr>
          </a:p>
          <a:p>
            <a:pPr indent="0" lvl="0" marL="457200" rtl="0" algn="l">
              <a:spcBef>
                <a:spcPts val="2000"/>
              </a:spcBef>
              <a:spcAft>
                <a:spcPts val="0"/>
              </a:spcAft>
              <a:buNone/>
            </a:pPr>
            <a:r>
              <a:t/>
            </a:r>
            <a:endParaRPr sz="1200">
              <a:solidFill>
                <a:srgbClr val="101E20"/>
              </a:solidFill>
              <a:highlight>
                <a:srgbClr val="FFFFFF"/>
              </a:highlight>
            </a:endParaRPr>
          </a:p>
          <a:p>
            <a:pPr indent="0" lvl="0" marL="457200" rtl="0" algn="l">
              <a:spcBef>
                <a:spcPts val="2000"/>
              </a:spcBef>
              <a:spcAft>
                <a:spcPts val="0"/>
              </a:spcAft>
              <a:buNone/>
            </a:pPr>
            <a:r>
              <a:t/>
            </a:r>
            <a:endParaRPr sz="1200">
              <a:solidFill>
                <a:srgbClr val="101E20"/>
              </a:solidFill>
              <a:highlight>
                <a:srgbClr val="FFFFFF"/>
              </a:highlight>
            </a:endParaRPr>
          </a:p>
          <a:p>
            <a:pPr indent="0" lvl="0" marL="457200" rtl="0" algn="l">
              <a:lnSpc>
                <a:spcPct val="150000"/>
              </a:lnSpc>
              <a:spcBef>
                <a:spcPts val="2000"/>
              </a:spcBef>
              <a:spcAft>
                <a:spcPts val="0"/>
              </a:spcAft>
              <a:buNone/>
            </a:pPr>
            <a:r>
              <a:t/>
            </a:r>
            <a:endParaRPr sz="1200">
              <a:solidFill>
                <a:srgbClr val="101E20"/>
              </a:solidFill>
              <a:highlight>
                <a:srgbClr val="FFFFFF"/>
              </a:highlight>
            </a:endParaRPr>
          </a:p>
          <a:p>
            <a:pPr indent="0" lvl="0" marL="457200" rtl="0" algn="l">
              <a:spcBef>
                <a:spcPts val="1200"/>
              </a:spcBef>
              <a:spcAft>
                <a:spcPts val="1200"/>
              </a:spcAft>
              <a:buNone/>
            </a:pPr>
            <a:r>
              <a:t/>
            </a:r>
            <a:endParaRPr sz="1400"/>
          </a:p>
        </p:txBody>
      </p:sp>
      <p:graphicFrame>
        <p:nvGraphicFramePr>
          <p:cNvPr id="157" name="Google Shape;157;p26"/>
          <p:cNvGraphicFramePr/>
          <p:nvPr/>
        </p:nvGraphicFramePr>
        <p:xfrm>
          <a:off x="1698750" y="2505575"/>
          <a:ext cx="3000000" cy="3000000"/>
        </p:xfrm>
        <a:graphic>
          <a:graphicData uri="http://schemas.openxmlformats.org/drawingml/2006/table">
            <a:tbl>
              <a:tblPr>
                <a:noFill/>
                <a:tableStyleId>{BF090CAB-772F-4FD4-BB6C-59AC43ACD3C1}</a:tableStyleId>
              </a:tblPr>
              <a:tblGrid>
                <a:gridCol w="1209675"/>
                <a:gridCol w="1958875"/>
                <a:gridCol w="1749000"/>
              </a:tblGrid>
              <a:tr h="268075">
                <a:tc>
                  <a:txBody>
                    <a:bodyPr/>
                    <a:lstStyle/>
                    <a:p>
                      <a:pPr indent="0" lvl="0" marL="0" rtl="0" algn="l">
                        <a:spcBef>
                          <a:spcPts val="0"/>
                        </a:spcBef>
                        <a:spcAft>
                          <a:spcPts val="0"/>
                        </a:spcAft>
                        <a:buNone/>
                      </a:pPr>
                      <a:r>
                        <a:t/>
                      </a:r>
                      <a:endParaRPr sz="1000"/>
                    </a:p>
                  </a:txBody>
                  <a:tcPr marT="91425" marB="91425" marR="91425" marL="91425" anchor="ctr">
                    <a:solidFill>
                      <a:srgbClr val="B7B7B7"/>
                    </a:solidFill>
                  </a:tcPr>
                </a:tc>
                <a:tc>
                  <a:txBody>
                    <a:bodyPr/>
                    <a:lstStyle/>
                    <a:p>
                      <a:pPr indent="0" lvl="0" marL="0" rtl="0" algn="l">
                        <a:spcBef>
                          <a:spcPts val="0"/>
                        </a:spcBef>
                        <a:spcAft>
                          <a:spcPts val="0"/>
                        </a:spcAft>
                        <a:buNone/>
                      </a:pPr>
                      <a:r>
                        <a:rPr lang="en" sz="1000"/>
                        <a:t>Voltaic Systems P105</a:t>
                      </a:r>
                      <a:endParaRPr sz="1000"/>
                    </a:p>
                  </a:txBody>
                  <a:tcPr marT="91425" marB="91425" marR="91425" marL="91425" anchor="ctr">
                    <a:lnR cap="flat" cmpd="sng" w="28575">
                      <a:solidFill>
                        <a:schemeClr val="accent1"/>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n" sz="1000"/>
                        <a:t>Voltaic Systems 3.5W 6V</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04650">
                <a:tc>
                  <a:txBody>
                    <a:bodyPr/>
                    <a:lstStyle/>
                    <a:p>
                      <a:pPr indent="0" lvl="0" marL="0" rtl="0" algn="l">
                        <a:spcBef>
                          <a:spcPts val="0"/>
                        </a:spcBef>
                        <a:spcAft>
                          <a:spcPts val="0"/>
                        </a:spcAft>
                        <a:buNone/>
                      </a:pPr>
                      <a:r>
                        <a:rPr lang="en" sz="1000"/>
                        <a:t>Panel Type</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Monocrystalline</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Monocrystalline</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t>Dimensions</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8.74” L x 5.394” W x 0.157” D</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lnSpc>
                          <a:spcPct val="115000"/>
                        </a:lnSpc>
                        <a:spcBef>
                          <a:spcPts val="1200"/>
                        </a:spcBef>
                        <a:spcAft>
                          <a:spcPts val="1200"/>
                        </a:spcAft>
                        <a:buNone/>
                      </a:pPr>
                      <a:r>
                        <a:rPr lang="en" sz="1000">
                          <a:solidFill>
                            <a:schemeClr val="dk1"/>
                          </a:solidFill>
                        </a:rPr>
                        <a:t>8.3" L x 4.4" W x 0.2" </a:t>
                      </a:r>
                      <a:r>
                        <a:rPr lang="en" sz="1000">
                          <a:solidFill>
                            <a:schemeClr val="dk1"/>
                          </a:solidFill>
                        </a:rPr>
                        <a:t>H</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t>Unit Cost (USD)</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35.00</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45.00</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t>Max Power (W)</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5.75</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3.69</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latin typeface="Cambria"/>
                          <a:ea typeface="Cambria"/>
                          <a:cs typeface="Cambria"/>
                          <a:sym typeface="Cambria"/>
                        </a:rPr>
                        <a:t>I</a:t>
                      </a:r>
                      <a:r>
                        <a:rPr lang="en" sz="600">
                          <a:latin typeface="Cambria"/>
                          <a:ea typeface="Cambria"/>
                          <a:cs typeface="Cambria"/>
                          <a:sym typeface="Cambria"/>
                        </a:rPr>
                        <a:t>p</a:t>
                      </a:r>
                      <a:r>
                        <a:rPr lang="en" sz="1000">
                          <a:latin typeface="Cambria"/>
                          <a:ea typeface="Cambria"/>
                          <a:cs typeface="Cambria"/>
                          <a:sym typeface="Cambria"/>
                        </a:rPr>
                        <a:t>/I</a:t>
                      </a:r>
                      <a:r>
                        <a:rPr lang="en" sz="600">
                          <a:latin typeface="Cambria"/>
                          <a:ea typeface="Cambria"/>
                          <a:cs typeface="Cambria"/>
                          <a:sym typeface="Cambria"/>
                        </a:rPr>
                        <a:t>sc</a:t>
                      </a:r>
                      <a:r>
                        <a:rPr lang="en" sz="600"/>
                        <a:t> </a:t>
                      </a:r>
                      <a:r>
                        <a:rPr lang="en" sz="1000"/>
                        <a:t>(mA)</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940/990</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550/590</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mbria"/>
                          <a:ea typeface="Cambria"/>
                          <a:cs typeface="Cambria"/>
                          <a:sym typeface="Cambria"/>
                        </a:rPr>
                        <a:t>V</a:t>
                      </a:r>
                      <a:r>
                        <a:rPr lang="en" sz="600">
                          <a:solidFill>
                            <a:schemeClr val="dk1"/>
                          </a:solidFill>
                          <a:latin typeface="Cambria"/>
                          <a:ea typeface="Cambria"/>
                          <a:cs typeface="Cambria"/>
                          <a:sym typeface="Cambria"/>
                        </a:rPr>
                        <a:t>p</a:t>
                      </a:r>
                      <a:r>
                        <a:rPr lang="en" sz="1000">
                          <a:solidFill>
                            <a:schemeClr val="dk1"/>
                          </a:solidFill>
                          <a:latin typeface="Cambria"/>
                          <a:ea typeface="Cambria"/>
                          <a:cs typeface="Cambria"/>
                          <a:sym typeface="Cambria"/>
                        </a:rPr>
                        <a:t>/V</a:t>
                      </a:r>
                      <a:r>
                        <a:rPr lang="en" sz="600">
                          <a:solidFill>
                            <a:schemeClr val="dk1"/>
                          </a:solidFill>
                          <a:latin typeface="Cambria"/>
                          <a:ea typeface="Cambria"/>
                          <a:cs typeface="Cambria"/>
                          <a:sym typeface="Cambria"/>
                        </a:rPr>
                        <a:t>sc</a:t>
                      </a:r>
                      <a:r>
                        <a:rPr lang="en" sz="600">
                          <a:solidFill>
                            <a:schemeClr val="dk1"/>
                          </a:solidFill>
                        </a:rPr>
                        <a:t> </a:t>
                      </a:r>
                      <a:r>
                        <a:rPr lang="en" sz="1000">
                          <a:solidFill>
                            <a:schemeClr val="dk1"/>
                          </a:solidFill>
                        </a:rPr>
                        <a:t>(V)</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6.12/7.13</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6.7/7.7</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pic>
        <p:nvPicPr>
          <p:cNvPr id="158" name="Google Shape;158;p26"/>
          <p:cNvPicPr preferRelativeResize="0"/>
          <p:nvPr/>
        </p:nvPicPr>
        <p:blipFill>
          <a:blip r:embed="rId3">
            <a:alphaModFix/>
          </a:blip>
          <a:stretch>
            <a:fillRect/>
          </a:stretch>
        </p:blipFill>
        <p:spPr>
          <a:xfrm>
            <a:off x="5726875" y="316075"/>
            <a:ext cx="2709874" cy="2033801"/>
          </a:xfrm>
          <a:prstGeom prst="rect">
            <a:avLst/>
          </a:prstGeom>
          <a:noFill/>
          <a:ln>
            <a:noFill/>
          </a:ln>
        </p:spPr>
      </p:pic>
      <p:pic>
        <p:nvPicPr>
          <p:cNvPr id="159" name="Google Shape;159;p26"/>
          <p:cNvPicPr preferRelativeResize="0"/>
          <p:nvPr/>
        </p:nvPicPr>
        <p:blipFill>
          <a:blip r:embed="rId4">
            <a:alphaModFix/>
          </a:blip>
          <a:stretch>
            <a:fillRect/>
          </a:stretch>
        </p:blipFill>
        <p:spPr>
          <a:xfrm>
            <a:off x="8538144" y="0"/>
            <a:ext cx="605857" cy="726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Solar Panel Charge Controller</a:t>
            </a:r>
            <a:endParaRPr/>
          </a:p>
        </p:txBody>
      </p:sp>
      <p:sp>
        <p:nvSpPr>
          <p:cNvPr id="165" name="Google Shape;16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Char char="●"/>
            </a:pPr>
            <a:r>
              <a:rPr lang="en" sz="1200"/>
              <a:t>Selected Component: </a:t>
            </a:r>
            <a:r>
              <a:rPr b="1" lang="en" sz="1200"/>
              <a:t>MCP73871</a:t>
            </a:r>
            <a:endParaRPr sz="1200"/>
          </a:p>
          <a:p>
            <a:pPr indent="-304800" lvl="0" marL="457200" rtl="0" algn="l">
              <a:lnSpc>
                <a:spcPct val="150000"/>
              </a:lnSpc>
              <a:spcBef>
                <a:spcPts val="0"/>
              </a:spcBef>
              <a:spcAft>
                <a:spcPts val="0"/>
              </a:spcAft>
              <a:buSzPts val="1200"/>
              <a:buChar char="●"/>
            </a:pPr>
            <a:r>
              <a:rPr lang="en" sz="1200"/>
              <a:t>Integrated System Load Sharing and Battery Charge Management</a:t>
            </a:r>
            <a:endParaRPr sz="1200"/>
          </a:p>
          <a:p>
            <a:pPr indent="-304800" lvl="0" marL="457200" rtl="0" algn="l">
              <a:lnSpc>
                <a:spcPct val="150000"/>
              </a:lnSpc>
              <a:spcBef>
                <a:spcPts val="0"/>
              </a:spcBef>
              <a:spcAft>
                <a:spcPts val="0"/>
              </a:spcAft>
              <a:buSzPts val="1200"/>
              <a:buChar char="●"/>
            </a:pPr>
            <a:r>
              <a:rPr lang="en" sz="1200"/>
              <a:t>Simultaneously Power the System and Charge the Li-Ion Battery</a:t>
            </a:r>
            <a:endParaRPr sz="1200"/>
          </a:p>
          <a:p>
            <a:pPr indent="0" lvl="0" marL="457200" rtl="0" algn="l">
              <a:spcBef>
                <a:spcPts val="1200"/>
              </a:spcBef>
              <a:spcAft>
                <a:spcPts val="1200"/>
              </a:spcAft>
              <a:buNone/>
            </a:pPr>
            <a:r>
              <a:t/>
            </a:r>
            <a:endParaRPr sz="1400"/>
          </a:p>
        </p:txBody>
      </p:sp>
      <p:pic>
        <p:nvPicPr>
          <p:cNvPr id="166" name="Google Shape;166;p27"/>
          <p:cNvPicPr preferRelativeResize="0"/>
          <p:nvPr/>
        </p:nvPicPr>
        <p:blipFill>
          <a:blip r:embed="rId3">
            <a:alphaModFix/>
          </a:blip>
          <a:stretch>
            <a:fillRect/>
          </a:stretch>
        </p:blipFill>
        <p:spPr>
          <a:xfrm>
            <a:off x="6158400" y="272825"/>
            <a:ext cx="2321501" cy="2321501"/>
          </a:xfrm>
          <a:prstGeom prst="rect">
            <a:avLst/>
          </a:prstGeom>
          <a:noFill/>
          <a:ln>
            <a:noFill/>
          </a:ln>
        </p:spPr>
      </p:pic>
      <p:graphicFrame>
        <p:nvGraphicFramePr>
          <p:cNvPr id="167" name="Google Shape;167;p27"/>
          <p:cNvGraphicFramePr/>
          <p:nvPr/>
        </p:nvGraphicFramePr>
        <p:xfrm>
          <a:off x="1757300" y="2317300"/>
          <a:ext cx="3000000" cy="3000000"/>
        </p:xfrm>
        <a:graphic>
          <a:graphicData uri="http://schemas.openxmlformats.org/drawingml/2006/table">
            <a:tbl>
              <a:tblPr>
                <a:noFill/>
                <a:tableStyleId>{BF090CAB-772F-4FD4-BB6C-59AC43ACD3C1}</a:tableStyleId>
              </a:tblPr>
              <a:tblGrid>
                <a:gridCol w="2031725"/>
                <a:gridCol w="1182750"/>
                <a:gridCol w="1239275"/>
              </a:tblGrid>
              <a:tr h="268075">
                <a:tc>
                  <a:txBody>
                    <a:bodyPr/>
                    <a:lstStyle/>
                    <a:p>
                      <a:pPr indent="0" lvl="0" marL="0" rtl="0" algn="l">
                        <a:spcBef>
                          <a:spcPts val="0"/>
                        </a:spcBef>
                        <a:spcAft>
                          <a:spcPts val="0"/>
                        </a:spcAft>
                        <a:buNone/>
                      </a:pPr>
                      <a:r>
                        <a:t/>
                      </a:r>
                      <a:endParaRPr sz="1000"/>
                    </a:p>
                  </a:txBody>
                  <a:tcPr marT="91425" marB="91425" marR="91425" marL="91425">
                    <a:solidFill>
                      <a:srgbClr val="B7B7B7"/>
                    </a:solidFill>
                  </a:tcPr>
                </a:tc>
                <a:tc>
                  <a:txBody>
                    <a:bodyPr/>
                    <a:lstStyle/>
                    <a:p>
                      <a:pPr indent="0" lvl="0" marL="0" rtl="0" algn="l">
                        <a:spcBef>
                          <a:spcPts val="0"/>
                        </a:spcBef>
                        <a:spcAft>
                          <a:spcPts val="0"/>
                        </a:spcAft>
                        <a:buNone/>
                      </a:pPr>
                      <a:r>
                        <a:rPr lang="en" sz="1000"/>
                        <a:t>BQ2416xx</a:t>
                      </a:r>
                      <a:endParaRPr sz="1000"/>
                    </a:p>
                  </a:txBody>
                  <a:tcPr marT="91425" marB="91425" marR="91425" marL="91425">
                    <a:lnR cap="flat" cmpd="sng" w="28575">
                      <a:solidFill>
                        <a:schemeClr val="accent1"/>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n" sz="1000"/>
                        <a:t>MCP73871</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04650">
                <a:tc>
                  <a:txBody>
                    <a:bodyPr/>
                    <a:lstStyle/>
                    <a:p>
                      <a:pPr indent="0" lvl="0" marL="0" rtl="0" algn="l">
                        <a:spcBef>
                          <a:spcPts val="0"/>
                        </a:spcBef>
                        <a:spcAft>
                          <a:spcPts val="0"/>
                        </a:spcAft>
                        <a:buNone/>
                      </a:pPr>
                      <a:r>
                        <a:rPr lang="en" sz="1000"/>
                        <a:t>IN Operating Voltage Range (V)</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4.2 - 18</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solidFill>
                            <a:schemeClr val="dk1"/>
                          </a:solidFill>
                        </a:rPr>
                        <a:t>0.3 - 6</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latin typeface="Cambria"/>
                          <a:ea typeface="Cambria"/>
                          <a:cs typeface="Cambria"/>
                          <a:sym typeface="Cambria"/>
                        </a:rPr>
                        <a:t>I</a:t>
                      </a:r>
                      <a:r>
                        <a:rPr lang="en" sz="600">
                          <a:latin typeface="Cambria"/>
                          <a:ea typeface="Cambria"/>
                          <a:cs typeface="Cambria"/>
                          <a:sym typeface="Cambria"/>
                        </a:rPr>
                        <a:t>ss</a:t>
                      </a:r>
                      <a:r>
                        <a:rPr lang="en" sz="1000"/>
                        <a:t> Max Charge Range (mA)</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0 - 2.5</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lnSpc>
                          <a:spcPct val="115000"/>
                        </a:lnSpc>
                        <a:spcBef>
                          <a:spcPts val="1200"/>
                        </a:spcBef>
                        <a:spcAft>
                          <a:spcPts val="1200"/>
                        </a:spcAft>
                        <a:buNone/>
                      </a:pPr>
                      <a:r>
                        <a:rPr lang="en" sz="1000">
                          <a:solidFill>
                            <a:schemeClr val="dk1"/>
                          </a:solidFill>
                        </a:rPr>
                        <a:t>2.50 - 3.75</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t>Unit Cost (USD)</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3.00</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3.00</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t>Leakage Current (uA)</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5</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1</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t>Fast Charge Rate (mA)</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550 - 2500</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100 - 500</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solidFill>
                            <a:schemeClr val="dk1"/>
                          </a:solidFill>
                        </a:rPr>
                        <a:t>Charge Voltage Range (V)</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6.12/7.13</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6.7/7.7</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pic>
        <p:nvPicPr>
          <p:cNvPr id="168" name="Google Shape;168;p27"/>
          <p:cNvPicPr preferRelativeResize="0"/>
          <p:nvPr/>
        </p:nvPicPr>
        <p:blipFill>
          <a:blip r:embed="rId4">
            <a:alphaModFix/>
          </a:blip>
          <a:stretch>
            <a:fillRect/>
          </a:stretch>
        </p:blipFill>
        <p:spPr>
          <a:xfrm>
            <a:off x="8538144" y="0"/>
            <a:ext cx="605857" cy="726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Battery</a:t>
            </a:r>
            <a:endParaRPr/>
          </a:p>
        </p:txBody>
      </p:sp>
      <p:sp>
        <p:nvSpPr>
          <p:cNvPr id="174" name="Google Shape;17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Char char="●"/>
            </a:pPr>
            <a:r>
              <a:rPr lang="en" sz="1200"/>
              <a:t>Selected Component: </a:t>
            </a:r>
            <a:r>
              <a:rPr b="1" lang="en" sz="1200">
                <a:solidFill>
                  <a:srgbClr val="595959"/>
                </a:solidFill>
              </a:rPr>
              <a:t>LP103454</a:t>
            </a:r>
            <a:endParaRPr b="1" sz="1400">
              <a:solidFill>
                <a:srgbClr val="595959"/>
              </a:solidFill>
            </a:endParaRPr>
          </a:p>
          <a:p>
            <a:pPr indent="-304800" lvl="0" marL="457200" rtl="0" algn="l">
              <a:lnSpc>
                <a:spcPct val="150000"/>
              </a:lnSpc>
              <a:spcBef>
                <a:spcPts val="0"/>
              </a:spcBef>
              <a:spcAft>
                <a:spcPts val="0"/>
              </a:spcAft>
              <a:buSzPts val="1200"/>
              <a:buChar char="●"/>
            </a:pPr>
            <a:r>
              <a:rPr lang="en" sz="1200"/>
              <a:t>Compatible with MCP73871 charging capabilities </a:t>
            </a:r>
            <a:endParaRPr sz="1200"/>
          </a:p>
          <a:p>
            <a:pPr indent="-304800" lvl="0" marL="457200" rtl="0" algn="l">
              <a:lnSpc>
                <a:spcPct val="150000"/>
              </a:lnSpc>
              <a:spcBef>
                <a:spcPts val="0"/>
              </a:spcBef>
              <a:spcAft>
                <a:spcPts val="0"/>
              </a:spcAft>
              <a:buSzPts val="1200"/>
              <a:buChar char="●"/>
            </a:pPr>
            <a:r>
              <a:rPr lang="en" sz="1200"/>
              <a:t>Low cost and compact size capable of meeting system load requirements</a:t>
            </a:r>
            <a:endParaRPr sz="1200"/>
          </a:p>
          <a:p>
            <a:pPr indent="0" lvl="0" marL="457200" rtl="0" algn="l">
              <a:spcBef>
                <a:spcPts val="1200"/>
              </a:spcBef>
              <a:spcAft>
                <a:spcPts val="1200"/>
              </a:spcAft>
              <a:buNone/>
            </a:pPr>
            <a:r>
              <a:t/>
            </a:r>
            <a:endParaRPr sz="1400"/>
          </a:p>
        </p:txBody>
      </p:sp>
      <p:pic>
        <p:nvPicPr>
          <p:cNvPr id="175" name="Google Shape;175;p28"/>
          <p:cNvPicPr preferRelativeResize="0"/>
          <p:nvPr/>
        </p:nvPicPr>
        <p:blipFill>
          <a:blip r:embed="rId3">
            <a:alphaModFix/>
          </a:blip>
          <a:stretch>
            <a:fillRect/>
          </a:stretch>
        </p:blipFill>
        <p:spPr>
          <a:xfrm>
            <a:off x="6422150" y="267600"/>
            <a:ext cx="2238551" cy="2202075"/>
          </a:xfrm>
          <a:prstGeom prst="rect">
            <a:avLst/>
          </a:prstGeom>
          <a:noFill/>
          <a:ln>
            <a:noFill/>
          </a:ln>
        </p:spPr>
      </p:pic>
      <p:graphicFrame>
        <p:nvGraphicFramePr>
          <p:cNvPr id="176" name="Google Shape;176;p28"/>
          <p:cNvGraphicFramePr/>
          <p:nvPr/>
        </p:nvGraphicFramePr>
        <p:xfrm>
          <a:off x="1757300" y="2317300"/>
          <a:ext cx="3000000" cy="3000000"/>
        </p:xfrm>
        <a:graphic>
          <a:graphicData uri="http://schemas.openxmlformats.org/drawingml/2006/table">
            <a:tbl>
              <a:tblPr>
                <a:noFill/>
                <a:tableStyleId>{BF090CAB-772F-4FD4-BB6C-59AC43ACD3C1}</a:tableStyleId>
              </a:tblPr>
              <a:tblGrid>
                <a:gridCol w="2031725"/>
                <a:gridCol w="1182750"/>
                <a:gridCol w="1239275"/>
              </a:tblGrid>
              <a:tr h="268075">
                <a:tc>
                  <a:txBody>
                    <a:bodyPr/>
                    <a:lstStyle/>
                    <a:p>
                      <a:pPr indent="0" lvl="0" marL="0" rtl="0" algn="l">
                        <a:spcBef>
                          <a:spcPts val="0"/>
                        </a:spcBef>
                        <a:spcAft>
                          <a:spcPts val="0"/>
                        </a:spcAft>
                        <a:buNone/>
                      </a:pPr>
                      <a:r>
                        <a:t/>
                      </a:r>
                      <a:endParaRPr sz="1000"/>
                    </a:p>
                  </a:txBody>
                  <a:tcPr marT="91425" marB="91425" marR="91425" marL="91425">
                    <a:solidFill>
                      <a:srgbClr val="B7B7B7"/>
                    </a:solidFill>
                  </a:tcPr>
                </a:tc>
                <a:tc>
                  <a:txBody>
                    <a:bodyPr/>
                    <a:lstStyle/>
                    <a:p>
                      <a:pPr indent="0" lvl="0" marL="0" rtl="0" algn="l">
                        <a:spcBef>
                          <a:spcPts val="0"/>
                        </a:spcBef>
                        <a:spcAft>
                          <a:spcPts val="0"/>
                        </a:spcAft>
                        <a:buNone/>
                      </a:pPr>
                      <a:r>
                        <a:rPr lang="en" sz="1000"/>
                        <a:t>PS-445</a:t>
                      </a:r>
                      <a:endParaRPr sz="1000"/>
                    </a:p>
                  </a:txBody>
                  <a:tcPr marT="91425" marB="91425" marR="91425" marL="91425">
                    <a:lnR cap="flat" cmpd="sng" w="28575">
                      <a:solidFill>
                        <a:schemeClr val="accent1"/>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n" sz="1000"/>
                        <a:t>LP103454</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04650">
                <a:tc>
                  <a:txBody>
                    <a:bodyPr/>
                    <a:lstStyle/>
                    <a:p>
                      <a:pPr indent="0" lvl="0" marL="0" rtl="0" algn="l">
                        <a:spcBef>
                          <a:spcPts val="0"/>
                        </a:spcBef>
                        <a:spcAft>
                          <a:spcPts val="0"/>
                        </a:spcAft>
                        <a:buNone/>
                      </a:pPr>
                      <a:r>
                        <a:rPr lang="en"/>
                        <a:t>Chemistry</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Lead Acid</a:t>
                      </a:r>
                      <a:endParaRPr/>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a:t>Lithium Ion</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a:t>Amp Hours</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4.5</a:t>
                      </a:r>
                      <a:endParaRPr/>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a:t>2</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a:t>Unit Cost (USD)</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20.44</a:t>
                      </a:r>
                      <a:endParaRPr/>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a:t>16.99</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a:t>Size(mm)</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48x53x98</a:t>
                      </a:r>
                      <a:endParaRPr/>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a:t>34.5X56X11</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a:t>Voltage(V)</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4</a:t>
                      </a:r>
                      <a:endParaRPr/>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a:t>3.7</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pic>
        <p:nvPicPr>
          <p:cNvPr id="177" name="Google Shape;177;p28"/>
          <p:cNvPicPr preferRelativeResize="0"/>
          <p:nvPr/>
        </p:nvPicPr>
        <p:blipFill>
          <a:blip r:embed="rId4">
            <a:alphaModFix/>
          </a:blip>
          <a:stretch>
            <a:fillRect/>
          </a:stretch>
        </p:blipFill>
        <p:spPr>
          <a:xfrm>
            <a:off x="8538144" y="0"/>
            <a:ext cx="605857" cy="726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Dropout Regulator</a:t>
            </a:r>
            <a:endParaRPr/>
          </a:p>
        </p:txBody>
      </p:sp>
      <p:sp>
        <p:nvSpPr>
          <p:cNvPr id="183" name="Google Shape;18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Char char="●"/>
            </a:pPr>
            <a:r>
              <a:rPr lang="en" sz="1200"/>
              <a:t>Selected Component: </a:t>
            </a:r>
            <a:r>
              <a:rPr b="1" lang="en" sz="1200"/>
              <a:t>LP2985-3.3</a:t>
            </a:r>
            <a:endParaRPr sz="1200"/>
          </a:p>
          <a:p>
            <a:pPr indent="-304800" lvl="0" marL="457200" rtl="0" algn="l">
              <a:lnSpc>
                <a:spcPct val="150000"/>
              </a:lnSpc>
              <a:spcBef>
                <a:spcPts val="0"/>
              </a:spcBef>
              <a:spcAft>
                <a:spcPts val="0"/>
              </a:spcAft>
              <a:buSzPts val="1200"/>
              <a:buChar char="●"/>
            </a:pPr>
            <a:r>
              <a:rPr lang="en" sz="1200"/>
              <a:t>Provides greater flexibility on voltage parameters</a:t>
            </a:r>
            <a:endParaRPr sz="1200"/>
          </a:p>
          <a:p>
            <a:pPr indent="-304800" lvl="0" marL="457200" rtl="0" algn="l">
              <a:lnSpc>
                <a:spcPct val="150000"/>
              </a:lnSpc>
              <a:spcBef>
                <a:spcPts val="0"/>
              </a:spcBef>
              <a:spcAft>
                <a:spcPts val="0"/>
              </a:spcAft>
              <a:buSzPts val="1200"/>
              <a:buChar char="●"/>
            </a:pPr>
            <a:r>
              <a:rPr lang="en" sz="1200"/>
              <a:t>Lower cost</a:t>
            </a:r>
            <a:endParaRPr sz="1200"/>
          </a:p>
          <a:p>
            <a:pPr indent="0" lvl="0" marL="457200" rtl="0" algn="l">
              <a:spcBef>
                <a:spcPts val="1200"/>
              </a:spcBef>
              <a:spcAft>
                <a:spcPts val="1200"/>
              </a:spcAft>
              <a:buNone/>
            </a:pPr>
            <a:r>
              <a:t/>
            </a:r>
            <a:endParaRPr sz="1400"/>
          </a:p>
        </p:txBody>
      </p:sp>
      <p:pic>
        <p:nvPicPr>
          <p:cNvPr id="184" name="Google Shape;184;p29"/>
          <p:cNvPicPr preferRelativeResize="0"/>
          <p:nvPr/>
        </p:nvPicPr>
        <p:blipFill>
          <a:blip r:embed="rId3">
            <a:alphaModFix/>
          </a:blip>
          <a:stretch>
            <a:fillRect/>
          </a:stretch>
        </p:blipFill>
        <p:spPr>
          <a:xfrm>
            <a:off x="6083025" y="337000"/>
            <a:ext cx="2093325" cy="2093325"/>
          </a:xfrm>
          <a:prstGeom prst="rect">
            <a:avLst/>
          </a:prstGeom>
          <a:noFill/>
          <a:ln>
            <a:noFill/>
          </a:ln>
        </p:spPr>
      </p:pic>
      <p:graphicFrame>
        <p:nvGraphicFramePr>
          <p:cNvPr id="185" name="Google Shape;185;p29"/>
          <p:cNvGraphicFramePr/>
          <p:nvPr/>
        </p:nvGraphicFramePr>
        <p:xfrm>
          <a:off x="2128450" y="2367275"/>
          <a:ext cx="3000000" cy="3000000"/>
        </p:xfrm>
        <a:graphic>
          <a:graphicData uri="http://schemas.openxmlformats.org/drawingml/2006/table">
            <a:tbl>
              <a:tblPr>
                <a:noFill/>
                <a:tableStyleId>{BF090CAB-772F-4FD4-BB6C-59AC43ACD3C1}</a:tableStyleId>
              </a:tblPr>
              <a:tblGrid>
                <a:gridCol w="1431750"/>
                <a:gridCol w="1438300"/>
                <a:gridCol w="1583700"/>
              </a:tblGrid>
              <a:tr h="268075">
                <a:tc>
                  <a:txBody>
                    <a:bodyPr/>
                    <a:lstStyle/>
                    <a:p>
                      <a:pPr indent="0" lvl="0" marL="0" rtl="0" algn="l">
                        <a:spcBef>
                          <a:spcPts val="0"/>
                        </a:spcBef>
                        <a:spcAft>
                          <a:spcPts val="0"/>
                        </a:spcAft>
                        <a:buNone/>
                      </a:pPr>
                      <a:r>
                        <a:t/>
                      </a:r>
                      <a:endParaRPr sz="1000"/>
                    </a:p>
                  </a:txBody>
                  <a:tcPr marT="91425" marB="91425" marR="91425" marL="91425">
                    <a:solidFill>
                      <a:srgbClr val="B7B7B7"/>
                    </a:solidFill>
                  </a:tcPr>
                </a:tc>
                <a:tc>
                  <a:txBody>
                    <a:bodyPr/>
                    <a:lstStyle/>
                    <a:p>
                      <a:pPr indent="0" lvl="0" marL="0" rtl="0" algn="l">
                        <a:spcBef>
                          <a:spcPts val="0"/>
                        </a:spcBef>
                        <a:spcAft>
                          <a:spcPts val="0"/>
                        </a:spcAft>
                        <a:buNone/>
                      </a:pPr>
                      <a:r>
                        <a:rPr lang="en" sz="1000"/>
                        <a:t>TSP78533</a:t>
                      </a:r>
                      <a:endParaRPr sz="1000"/>
                    </a:p>
                  </a:txBody>
                  <a:tcPr marT="91425" marB="91425" marR="91425" marL="91425">
                    <a:lnR cap="flat" cmpd="sng" w="28575">
                      <a:solidFill>
                        <a:schemeClr val="accent1"/>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n" sz="1000"/>
                        <a:t>LP2985-3.3</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04650">
                <a:tc>
                  <a:txBody>
                    <a:bodyPr/>
                    <a:lstStyle/>
                    <a:p>
                      <a:pPr indent="0" lvl="0" marL="0" rtl="0" algn="l">
                        <a:spcBef>
                          <a:spcPts val="0"/>
                        </a:spcBef>
                        <a:spcAft>
                          <a:spcPts val="0"/>
                        </a:spcAft>
                        <a:buNone/>
                      </a:pPr>
                      <a:r>
                        <a:rPr lang="en" sz="1000"/>
                        <a:t>Max Input Voltage</a:t>
                      </a:r>
                      <a:r>
                        <a:rPr lang="en" sz="1000"/>
                        <a:t> (V)</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6</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16</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Min Input Voltage (</a:t>
                      </a:r>
                      <a:r>
                        <a:rPr lang="en" sz="1000"/>
                        <a:t>V)</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1.7</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2.5</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t>Output Voltage (V)</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3.3</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3.3</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t>Unit Cost (USD)</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1.85</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0.89</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650">
                <a:tc>
                  <a:txBody>
                    <a:bodyPr/>
                    <a:lstStyle/>
                    <a:p>
                      <a:pPr indent="0" lvl="0" marL="0" rtl="0" algn="l">
                        <a:spcBef>
                          <a:spcPts val="0"/>
                        </a:spcBef>
                        <a:spcAft>
                          <a:spcPts val="0"/>
                        </a:spcAft>
                        <a:buNone/>
                      </a:pPr>
                      <a:r>
                        <a:rPr lang="en" sz="1000"/>
                        <a:t>Output Amperage (A)</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1</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0.15</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pic>
        <p:nvPicPr>
          <p:cNvPr id="186" name="Google Shape;186;p29"/>
          <p:cNvPicPr preferRelativeResize="0"/>
          <p:nvPr/>
        </p:nvPicPr>
        <p:blipFill>
          <a:blip r:embed="rId4">
            <a:alphaModFix/>
          </a:blip>
          <a:stretch>
            <a:fillRect/>
          </a:stretch>
        </p:blipFill>
        <p:spPr>
          <a:xfrm>
            <a:off x="8538144" y="0"/>
            <a:ext cx="605857" cy="726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 Converter</a:t>
            </a:r>
            <a:endParaRPr/>
          </a:p>
        </p:txBody>
      </p:sp>
      <p:sp>
        <p:nvSpPr>
          <p:cNvPr id="192" name="Google Shape;19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Char char="●"/>
            </a:pPr>
            <a:r>
              <a:rPr lang="en" sz="1200"/>
              <a:t>Selected Component: </a:t>
            </a:r>
            <a:r>
              <a:rPr b="1" lang="en" sz="1200"/>
              <a:t>LTC3525-5</a:t>
            </a:r>
            <a:endParaRPr sz="1200"/>
          </a:p>
          <a:p>
            <a:pPr indent="-304800" lvl="0" marL="457200" rtl="0" algn="l">
              <a:lnSpc>
                <a:spcPct val="150000"/>
              </a:lnSpc>
              <a:spcBef>
                <a:spcPts val="0"/>
              </a:spcBef>
              <a:spcAft>
                <a:spcPts val="0"/>
              </a:spcAft>
              <a:buSzPts val="1200"/>
              <a:buChar char="●"/>
            </a:pPr>
            <a:r>
              <a:rPr lang="en" sz="1200"/>
              <a:t>Equipped with </a:t>
            </a:r>
            <a:r>
              <a:rPr lang="en" sz="1200"/>
              <a:t>shutdown</a:t>
            </a:r>
            <a:r>
              <a:rPr lang="en" sz="1200"/>
              <a:t> pin to remotely </a:t>
            </a:r>
            <a:r>
              <a:rPr lang="en" sz="1200"/>
              <a:t>activate</a:t>
            </a:r>
            <a:r>
              <a:rPr lang="en" sz="1200"/>
              <a:t> a low-power mode in the system</a:t>
            </a:r>
            <a:endParaRPr sz="1200"/>
          </a:p>
          <a:p>
            <a:pPr indent="0" lvl="0" marL="457200" rtl="0" algn="l">
              <a:spcBef>
                <a:spcPts val="1200"/>
              </a:spcBef>
              <a:spcAft>
                <a:spcPts val="1200"/>
              </a:spcAft>
              <a:buNone/>
            </a:pPr>
            <a:r>
              <a:t/>
            </a:r>
            <a:endParaRPr sz="1400"/>
          </a:p>
        </p:txBody>
      </p:sp>
      <p:pic>
        <p:nvPicPr>
          <p:cNvPr id="193" name="Google Shape;193;p30"/>
          <p:cNvPicPr preferRelativeResize="0"/>
          <p:nvPr/>
        </p:nvPicPr>
        <p:blipFill>
          <a:blip r:embed="rId3">
            <a:alphaModFix/>
          </a:blip>
          <a:stretch>
            <a:fillRect/>
          </a:stretch>
        </p:blipFill>
        <p:spPr>
          <a:xfrm>
            <a:off x="6311300" y="434450"/>
            <a:ext cx="2351200" cy="2351200"/>
          </a:xfrm>
          <a:prstGeom prst="rect">
            <a:avLst/>
          </a:prstGeom>
          <a:noFill/>
          <a:ln>
            <a:noFill/>
          </a:ln>
        </p:spPr>
      </p:pic>
      <p:graphicFrame>
        <p:nvGraphicFramePr>
          <p:cNvPr id="194" name="Google Shape;194;p30"/>
          <p:cNvGraphicFramePr/>
          <p:nvPr/>
        </p:nvGraphicFramePr>
        <p:xfrm>
          <a:off x="2188200" y="2192955"/>
          <a:ext cx="3000000" cy="3000000"/>
        </p:xfrm>
        <a:graphic>
          <a:graphicData uri="http://schemas.openxmlformats.org/drawingml/2006/table">
            <a:tbl>
              <a:tblPr>
                <a:noFill/>
                <a:tableStyleId>{BF090CAB-772F-4FD4-BB6C-59AC43ACD3C1}</a:tableStyleId>
              </a:tblPr>
              <a:tblGrid>
                <a:gridCol w="1828275"/>
                <a:gridCol w="1564050"/>
                <a:gridCol w="1375275"/>
              </a:tblGrid>
              <a:tr h="339700">
                <a:tc>
                  <a:txBody>
                    <a:bodyPr/>
                    <a:lstStyle/>
                    <a:p>
                      <a:pPr indent="0" lvl="0" marL="0" rtl="0" algn="l">
                        <a:spcBef>
                          <a:spcPts val="0"/>
                        </a:spcBef>
                        <a:spcAft>
                          <a:spcPts val="0"/>
                        </a:spcAft>
                        <a:buNone/>
                      </a:pPr>
                      <a:r>
                        <a:t/>
                      </a:r>
                      <a:endParaRPr sz="1000"/>
                    </a:p>
                  </a:txBody>
                  <a:tcPr marT="91425" marB="91425" marR="91425" marL="91425">
                    <a:solidFill>
                      <a:srgbClr val="B7B7B7"/>
                    </a:solidFill>
                  </a:tcPr>
                </a:tc>
                <a:tc>
                  <a:txBody>
                    <a:bodyPr/>
                    <a:lstStyle/>
                    <a:p>
                      <a:pPr indent="0" lvl="0" marL="0" rtl="0" algn="l">
                        <a:spcBef>
                          <a:spcPts val="0"/>
                        </a:spcBef>
                        <a:spcAft>
                          <a:spcPts val="0"/>
                        </a:spcAft>
                        <a:buNone/>
                      </a:pPr>
                      <a:r>
                        <a:rPr lang="en" sz="1000"/>
                        <a:t>XC9140A</a:t>
                      </a:r>
                      <a:endParaRPr sz="1000"/>
                    </a:p>
                  </a:txBody>
                  <a:tcPr marT="91425" marB="91425" marR="91425" marL="91425">
                    <a:lnR cap="flat" cmpd="sng" w="28575">
                      <a:solidFill>
                        <a:schemeClr val="accent1"/>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n" sz="1000"/>
                        <a:t>LTC3525-5</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100000">
                <a:tc>
                  <a:txBody>
                    <a:bodyPr/>
                    <a:lstStyle/>
                    <a:p>
                      <a:pPr indent="0" lvl="0" marL="0" rtl="0" algn="l">
                        <a:spcBef>
                          <a:spcPts val="0"/>
                        </a:spcBef>
                        <a:spcAft>
                          <a:spcPts val="0"/>
                        </a:spcAft>
                        <a:buNone/>
                      </a:pPr>
                      <a:r>
                        <a:rPr lang="en" sz="1000"/>
                        <a:t>Input Voltage Minimum (V)</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0.9</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0.85</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Input Voltage Maximum (V)</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5.5</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4.5</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Output Voltage (V)</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5</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5</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Output Amperage (A)</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0.295</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0.4</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Unit Cost (USD)</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1.13</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5.37</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Ability</a:t>
                      </a:r>
                      <a:r>
                        <a:rPr lang="en" sz="1000"/>
                        <a:t> to Shutdown</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No</a:t>
                      </a:r>
                      <a:endParaRPr sz="10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Yes</a:t>
                      </a:r>
                      <a:endParaRPr sz="10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pic>
        <p:nvPicPr>
          <p:cNvPr id="195" name="Google Shape;195;p30"/>
          <p:cNvPicPr preferRelativeResize="0"/>
          <p:nvPr/>
        </p:nvPicPr>
        <p:blipFill>
          <a:blip r:embed="rId4">
            <a:alphaModFix/>
          </a:blip>
          <a:stretch>
            <a:fillRect/>
          </a:stretch>
        </p:blipFill>
        <p:spPr>
          <a:xfrm>
            <a:off x="8538144" y="0"/>
            <a:ext cx="605857" cy="726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7708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Subsystem Block Diagram</a:t>
            </a:r>
            <a:endParaRPr/>
          </a:p>
        </p:txBody>
      </p:sp>
      <p:pic>
        <p:nvPicPr>
          <p:cNvPr id="201" name="Google Shape;201;p31"/>
          <p:cNvPicPr preferRelativeResize="0"/>
          <p:nvPr/>
        </p:nvPicPr>
        <p:blipFill rotWithShape="1">
          <a:blip r:embed="rId3">
            <a:alphaModFix/>
          </a:blip>
          <a:srcRect b="0" l="0" r="0" t="14412"/>
          <a:stretch/>
        </p:blipFill>
        <p:spPr>
          <a:xfrm>
            <a:off x="1381925" y="1277475"/>
            <a:ext cx="6242350" cy="3819250"/>
          </a:xfrm>
          <a:prstGeom prst="rect">
            <a:avLst/>
          </a:prstGeom>
          <a:noFill/>
          <a:ln>
            <a:noFill/>
          </a:ln>
        </p:spPr>
      </p:pic>
      <p:pic>
        <p:nvPicPr>
          <p:cNvPr id="202" name="Google Shape;202;p31"/>
          <p:cNvPicPr preferRelativeResize="0"/>
          <p:nvPr/>
        </p:nvPicPr>
        <p:blipFill rotWithShape="1">
          <a:blip r:embed="rId3">
            <a:alphaModFix/>
          </a:blip>
          <a:srcRect b="0" l="0" r="0" t="14412"/>
          <a:stretch/>
        </p:blipFill>
        <p:spPr>
          <a:xfrm>
            <a:off x="925312" y="634425"/>
            <a:ext cx="7293379" cy="4462301"/>
          </a:xfrm>
          <a:prstGeom prst="rect">
            <a:avLst/>
          </a:prstGeom>
          <a:noFill/>
          <a:ln>
            <a:noFill/>
          </a:ln>
        </p:spPr>
      </p:pic>
      <p:pic>
        <p:nvPicPr>
          <p:cNvPr id="203" name="Google Shape;203;p31"/>
          <p:cNvPicPr preferRelativeResize="0"/>
          <p:nvPr/>
        </p:nvPicPr>
        <p:blipFill rotWithShape="1">
          <a:blip r:embed="rId4">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2241675" y="166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Power Subsystem Schematic</a:t>
            </a:r>
            <a:endParaRPr/>
          </a:p>
          <a:p>
            <a:pPr indent="0" lvl="0" marL="0" rtl="0" algn="l">
              <a:spcBef>
                <a:spcPts val="0"/>
              </a:spcBef>
              <a:spcAft>
                <a:spcPts val="0"/>
              </a:spcAft>
              <a:buNone/>
            </a:pPr>
            <a:r>
              <a:t/>
            </a:r>
            <a:endParaRPr/>
          </a:p>
        </p:txBody>
      </p:sp>
      <p:pic>
        <p:nvPicPr>
          <p:cNvPr id="209" name="Google Shape;209;p32"/>
          <p:cNvPicPr preferRelativeResize="0"/>
          <p:nvPr/>
        </p:nvPicPr>
        <p:blipFill>
          <a:blip r:embed="rId3">
            <a:alphaModFix/>
          </a:blip>
          <a:stretch>
            <a:fillRect/>
          </a:stretch>
        </p:blipFill>
        <p:spPr>
          <a:xfrm>
            <a:off x="1032600" y="669775"/>
            <a:ext cx="6912275" cy="4306324"/>
          </a:xfrm>
          <a:prstGeom prst="rect">
            <a:avLst/>
          </a:prstGeom>
          <a:noFill/>
          <a:ln>
            <a:noFill/>
          </a:ln>
        </p:spPr>
      </p:pic>
      <p:pic>
        <p:nvPicPr>
          <p:cNvPr id="210" name="Google Shape;210;p32"/>
          <p:cNvPicPr preferRelativeResize="0"/>
          <p:nvPr/>
        </p:nvPicPr>
        <p:blipFill rotWithShape="1">
          <a:blip r:embed="rId4">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Provide a device that will assist those sensitive to negative changes in outdoor air quality</a:t>
            </a:r>
            <a:endParaRPr sz="1600"/>
          </a:p>
          <a:p>
            <a:pPr indent="-330200" lvl="0" marL="457200" rtl="0" algn="l">
              <a:lnSpc>
                <a:spcPct val="150000"/>
              </a:lnSpc>
              <a:spcBef>
                <a:spcPts val="0"/>
              </a:spcBef>
              <a:spcAft>
                <a:spcPts val="0"/>
              </a:spcAft>
              <a:buSzPts val="1600"/>
              <a:buChar char="●"/>
            </a:pPr>
            <a:r>
              <a:rPr lang="en" sz="1600"/>
              <a:t>Provide a solution that is cheaper than existing alternatives</a:t>
            </a:r>
            <a:endParaRPr sz="1600"/>
          </a:p>
          <a:p>
            <a:pPr indent="-330200" lvl="0" marL="457200" rtl="0" algn="l">
              <a:lnSpc>
                <a:spcPct val="150000"/>
              </a:lnSpc>
              <a:spcBef>
                <a:spcPts val="0"/>
              </a:spcBef>
              <a:spcAft>
                <a:spcPts val="0"/>
              </a:spcAft>
              <a:buSzPts val="1600"/>
              <a:buChar char="●"/>
            </a:pPr>
            <a:r>
              <a:rPr lang="en" sz="1600"/>
              <a:t>Create a device that estimates outdoor air quality.</a:t>
            </a:r>
            <a:endParaRPr sz="1600"/>
          </a:p>
          <a:p>
            <a:pPr indent="0" lvl="0" marL="457200" rtl="0" algn="l">
              <a:spcBef>
                <a:spcPts val="1200"/>
              </a:spcBef>
              <a:spcAft>
                <a:spcPts val="1200"/>
              </a:spcAft>
              <a:buNone/>
            </a:pPr>
            <a:r>
              <a:t/>
            </a:r>
            <a:endParaRPr/>
          </a:p>
        </p:txBody>
      </p:sp>
      <p:pic>
        <p:nvPicPr>
          <p:cNvPr id="75" name="Google Shape;75;p15"/>
          <p:cNvPicPr preferRelativeResize="0"/>
          <p:nvPr/>
        </p:nvPicPr>
        <p:blipFill>
          <a:blip r:embed="rId3">
            <a:alphaModFix/>
          </a:blip>
          <a:stretch>
            <a:fillRect/>
          </a:stretch>
        </p:blipFill>
        <p:spPr>
          <a:xfrm>
            <a:off x="8499150" y="0"/>
            <a:ext cx="644851" cy="7732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Temperature and Humidity</a:t>
            </a:r>
            <a:r>
              <a:rPr lang="en"/>
              <a:t> Sensor</a:t>
            </a:r>
            <a:endParaRPr/>
          </a:p>
        </p:txBody>
      </p:sp>
      <p:sp>
        <p:nvSpPr>
          <p:cNvPr id="216" name="Google Shape;21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Char char="●"/>
            </a:pPr>
            <a:r>
              <a:rPr lang="en" sz="1200"/>
              <a:t>Selected Component: </a:t>
            </a:r>
            <a:r>
              <a:rPr b="1" lang="en" sz="1200"/>
              <a:t>Bosch BME688</a:t>
            </a:r>
            <a:endParaRPr sz="1200"/>
          </a:p>
          <a:p>
            <a:pPr indent="-304800" lvl="0" marL="457200" rtl="0" algn="l">
              <a:lnSpc>
                <a:spcPct val="150000"/>
              </a:lnSpc>
              <a:spcBef>
                <a:spcPts val="0"/>
              </a:spcBef>
              <a:spcAft>
                <a:spcPts val="0"/>
              </a:spcAft>
              <a:buSzPts val="1200"/>
              <a:buChar char="●"/>
            </a:pPr>
            <a:r>
              <a:rPr lang="en" sz="1200"/>
              <a:t>Measures temperature, </a:t>
            </a:r>
            <a:r>
              <a:rPr lang="en" sz="1200"/>
              <a:t>humidity, pressure, and gas resistance</a:t>
            </a:r>
            <a:endParaRPr sz="1200"/>
          </a:p>
          <a:p>
            <a:pPr indent="-304800" lvl="0" marL="457200" rtl="0" algn="l">
              <a:lnSpc>
                <a:spcPct val="150000"/>
              </a:lnSpc>
              <a:spcBef>
                <a:spcPts val="0"/>
              </a:spcBef>
              <a:spcAft>
                <a:spcPts val="0"/>
              </a:spcAft>
              <a:buSzPts val="1200"/>
              <a:buChar char="●"/>
            </a:pPr>
            <a:r>
              <a:rPr lang="en" sz="1200"/>
              <a:t>3.0 x 3.0 x 0.93 mm³</a:t>
            </a:r>
            <a:endParaRPr sz="1200"/>
          </a:p>
          <a:p>
            <a:pPr indent="0" lvl="0" marL="457200" rtl="0" algn="l">
              <a:spcBef>
                <a:spcPts val="1200"/>
              </a:spcBef>
              <a:spcAft>
                <a:spcPts val="1200"/>
              </a:spcAft>
              <a:buNone/>
            </a:pPr>
            <a:r>
              <a:t/>
            </a:r>
            <a:endParaRPr sz="1400"/>
          </a:p>
        </p:txBody>
      </p:sp>
      <p:graphicFrame>
        <p:nvGraphicFramePr>
          <p:cNvPr id="217" name="Google Shape;217;p33"/>
          <p:cNvGraphicFramePr/>
          <p:nvPr/>
        </p:nvGraphicFramePr>
        <p:xfrm>
          <a:off x="2210775" y="2682375"/>
          <a:ext cx="3000000" cy="3000000"/>
        </p:xfrm>
        <a:graphic>
          <a:graphicData uri="http://schemas.openxmlformats.org/drawingml/2006/table">
            <a:tbl>
              <a:tblPr>
                <a:noFill/>
                <a:tableStyleId>{BF090CAB-772F-4FD4-BB6C-59AC43ACD3C1}</a:tableStyleId>
              </a:tblPr>
              <a:tblGrid>
                <a:gridCol w="1574150"/>
                <a:gridCol w="1574150"/>
                <a:gridCol w="1574150"/>
              </a:tblGrid>
              <a:tr h="291050">
                <a:tc>
                  <a:txBody>
                    <a:bodyPr/>
                    <a:lstStyle/>
                    <a:p>
                      <a:pPr indent="0" lvl="0" marL="0" rtl="0" algn="l">
                        <a:spcBef>
                          <a:spcPts val="0"/>
                        </a:spcBef>
                        <a:spcAft>
                          <a:spcPts val="0"/>
                        </a:spcAft>
                        <a:buNone/>
                      </a:pPr>
                      <a:r>
                        <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Bosch BME680</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Bosch BME688</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291050">
                <a:tc>
                  <a:txBody>
                    <a:bodyPr/>
                    <a:lstStyle/>
                    <a:p>
                      <a:pPr indent="0" lvl="0" marL="0" rtl="0" algn="l">
                        <a:spcBef>
                          <a:spcPts val="0"/>
                        </a:spcBef>
                        <a:spcAft>
                          <a:spcPts val="0"/>
                        </a:spcAft>
                        <a:buNone/>
                      </a:pPr>
                      <a:r>
                        <a:rPr lang="en" sz="1000"/>
                        <a:t>Unit Cost (USD)</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15.18</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16.17</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1050">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Interface</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SPI and I2C</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SPI and I2C</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1050">
                <a:tc>
                  <a:txBody>
                    <a:bodyPr/>
                    <a:lstStyle/>
                    <a:p>
                      <a:pPr indent="0" lvl="0" marL="0" rtl="0" algn="l">
                        <a:spcBef>
                          <a:spcPts val="0"/>
                        </a:spcBef>
                        <a:spcAft>
                          <a:spcPts val="0"/>
                        </a:spcAft>
                        <a:buNone/>
                      </a:pPr>
                      <a:r>
                        <a:rPr lang="en" sz="1000"/>
                        <a:t>MOX Gas Sensing</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No</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Yes</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1050">
                <a:tc>
                  <a:txBody>
                    <a:bodyPr/>
                    <a:lstStyle/>
                    <a:p>
                      <a:pPr indent="0" lvl="0" marL="0" rtl="0" algn="l">
                        <a:spcBef>
                          <a:spcPts val="0"/>
                        </a:spcBef>
                        <a:spcAft>
                          <a:spcPts val="0"/>
                        </a:spcAft>
                        <a:buNone/>
                      </a:pPr>
                      <a:r>
                        <a:rPr lang="en" sz="1000"/>
                        <a:t>Controlled odor-analysis</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No</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Yes</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pic>
        <p:nvPicPr>
          <p:cNvPr id="218" name="Google Shape;218;p33"/>
          <p:cNvPicPr preferRelativeResize="0"/>
          <p:nvPr/>
        </p:nvPicPr>
        <p:blipFill>
          <a:blip r:embed="rId3">
            <a:alphaModFix/>
          </a:blip>
          <a:stretch>
            <a:fillRect/>
          </a:stretch>
        </p:blipFill>
        <p:spPr>
          <a:xfrm>
            <a:off x="6288448" y="685375"/>
            <a:ext cx="2149352" cy="1569625"/>
          </a:xfrm>
          <a:prstGeom prst="rect">
            <a:avLst/>
          </a:prstGeom>
          <a:noFill/>
          <a:ln>
            <a:noFill/>
          </a:ln>
        </p:spPr>
      </p:pic>
      <p:pic>
        <p:nvPicPr>
          <p:cNvPr id="219" name="Google Shape;219;p33"/>
          <p:cNvPicPr preferRelativeResize="0"/>
          <p:nvPr/>
        </p:nvPicPr>
        <p:blipFill rotWithShape="1">
          <a:blip r:embed="rId4">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O3 and NO2 Sensor</a:t>
            </a:r>
            <a:endParaRPr/>
          </a:p>
        </p:txBody>
      </p:sp>
      <p:sp>
        <p:nvSpPr>
          <p:cNvPr id="225" name="Google Shape;22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Char char="●"/>
            </a:pPr>
            <a:r>
              <a:rPr lang="en" sz="1200"/>
              <a:t>Selected Component: </a:t>
            </a:r>
            <a:r>
              <a:rPr b="1" lang="en" sz="1200"/>
              <a:t>Renesas ZMOD4510</a:t>
            </a:r>
            <a:endParaRPr sz="1200"/>
          </a:p>
          <a:p>
            <a:pPr indent="-304800" lvl="0" marL="457200" rtl="0" algn="l">
              <a:lnSpc>
                <a:spcPct val="150000"/>
              </a:lnSpc>
              <a:spcBef>
                <a:spcPts val="0"/>
              </a:spcBef>
              <a:spcAft>
                <a:spcPts val="0"/>
              </a:spcAft>
              <a:buSzPts val="1200"/>
              <a:buChar char="●"/>
            </a:pPr>
            <a:r>
              <a:rPr lang="en" sz="1200"/>
              <a:t>Measures O3 selectively and NO2 non-</a:t>
            </a:r>
            <a:r>
              <a:rPr lang="en" sz="1200"/>
              <a:t>selectively</a:t>
            </a:r>
            <a:endParaRPr sz="1200"/>
          </a:p>
          <a:p>
            <a:pPr indent="-304800" lvl="0" marL="457200" rtl="0" algn="l">
              <a:lnSpc>
                <a:spcPct val="150000"/>
              </a:lnSpc>
              <a:spcBef>
                <a:spcPts val="0"/>
              </a:spcBef>
              <a:spcAft>
                <a:spcPts val="0"/>
              </a:spcAft>
              <a:buSzPts val="1200"/>
              <a:buChar char="●"/>
            </a:pPr>
            <a:r>
              <a:rPr lang="en" sz="1200"/>
              <a:t>3.0mm x 3.0mm x 0.7mm</a:t>
            </a:r>
            <a:endParaRPr sz="1200"/>
          </a:p>
          <a:p>
            <a:pPr indent="0" lvl="0" marL="457200" rtl="0" algn="l">
              <a:spcBef>
                <a:spcPts val="1200"/>
              </a:spcBef>
              <a:spcAft>
                <a:spcPts val="1200"/>
              </a:spcAft>
              <a:buNone/>
            </a:pPr>
            <a:r>
              <a:t/>
            </a:r>
            <a:endParaRPr sz="1400"/>
          </a:p>
        </p:txBody>
      </p:sp>
      <p:graphicFrame>
        <p:nvGraphicFramePr>
          <p:cNvPr id="226" name="Google Shape;226;p34"/>
          <p:cNvGraphicFramePr/>
          <p:nvPr/>
        </p:nvGraphicFramePr>
        <p:xfrm>
          <a:off x="2486350" y="2640975"/>
          <a:ext cx="3000000" cy="3000000"/>
        </p:xfrm>
        <a:graphic>
          <a:graphicData uri="http://schemas.openxmlformats.org/drawingml/2006/table">
            <a:tbl>
              <a:tblPr>
                <a:noFill/>
                <a:tableStyleId>{BF090CAB-772F-4FD4-BB6C-59AC43ACD3C1}</a:tableStyleId>
              </a:tblPr>
              <a:tblGrid>
                <a:gridCol w="1294025"/>
                <a:gridCol w="1606800"/>
                <a:gridCol w="1559025"/>
              </a:tblGrid>
              <a:tr h="238800">
                <a:tc>
                  <a:txBody>
                    <a:bodyPr/>
                    <a:lstStyle/>
                    <a:p>
                      <a:pPr indent="0" lvl="0" marL="0" rtl="0" algn="l">
                        <a:spcBef>
                          <a:spcPts val="0"/>
                        </a:spcBef>
                        <a:spcAft>
                          <a:spcPts val="0"/>
                        </a:spcAft>
                        <a:buNone/>
                      </a:pPr>
                      <a:r>
                        <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Spec DGS-O3</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000"/>
                        <a:t>Renesas</a:t>
                      </a:r>
                      <a:r>
                        <a:rPr lang="en" sz="1000"/>
                        <a:t> ZMOD4510</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06325">
                <a:tc>
                  <a:txBody>
                    <a:bodyPr/>
                    <a:lstStyle/>
                    <a:p>
                      <a:pPr indent="0" lvl="0" marL="0" rtl="0" algn="l">
                        <a:spcBef>
                          <a:spcPts val="0"/>
                        </a:spcBef>
                        <a:spcAft>
                          <a:spcPts val="0"/>
                        </a:spcAft>
                        <a:buNone/>
                      </a:pPr>
                      <a:r>
                        <a:rPr lang="en" sz="1000"/>
                        <a:t>Unit Cost (USD)</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150.00</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7.50</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325">
                <a:tc>
                  <a:txBody>
                    <a:bodyPr/>
                    <a:lstStyle/>
                    <a:p>
                      <a:pPr indent="0" lvl="0" marL="0" rtl="0" algn="l">
                        <a:spcBef>
                          <a:spcPts val="0"/>
                        </a:spcBef>
                        <a:spcAft>
                          <a:spcPts val="0"/>
                        </a:spcAft>
                        <a:buNone/>
                      </a:pPr>
                      <a:r>
                        <a:rPr lang="en" sz="1000"/>
                        <a:t>Interface</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UART</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I2C</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325">
                <a:tc>
                  <a:txBody>
                    <a:bodyPr/>
                    <a:lstStyle/>
                    <a:p>
                      <a:pPr indent="0" lvl="0" marL="0" rtl="0" algn="l">
                        <a:spcBef>
                          <a:spcPts val="0"/>
                        </a:spcBef>
                        <a:spcAft>
                          <a:spcPts val="0"/>
                        </a:spcAft>
                        <a:buNone/>
                      </a:pPr>
                      <a:r>
                        <a:rPr lang="en" sz="1000"/>
                        <a:t>Package</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Daughter board</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SMD</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325">
                <a:tc>
                  <a:txBody>
                    <a:bodyPr/>
                    <a:lstStyle/>
                    <a:p>
                      <a:pPr indent="0" lvl="0" marL="0" rtl="0" algn="l">
                        <a:spcBef>
                          <a:spcPts val="0"/>
                        </a:spcBef>
                        <a:spcAft>
                          <a:spcPts val="0"/>
                        </a:spcAft>
                        <a:buNone/>
                      </a:pPr>
                      <a:r>
                        <a:rPr lang="en" sz="1000"/>
                        <a:t>Assembly</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6-pin 15x15 1000 ppm Package 110-102</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12-pin LGA</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pic>
        <p:nvPicPr>
          <p:cNvPr id="227" name="Google Shape;227;p34"/>
          <p:cNvPicPr preferRelativeResize="0"/>
          <p:nvPr/>
        </p:nvPicPr>
        <p:blipFill>
          <a:blip r:embed="rId3">
            <a:alphaModFix/>
          </a:blip>
          <a:stretch>
            <a:fillRect/>
          </a:stretch>
        </p:blipFill>
        <p:spPr>
          <a:xfrm>
            <a:off x="6184950" y="725600"/>
            <a:ext cx="2316700" cy="1737525"/>
          </a:xfrm>
          <a:prstGeom prst="rect">
            <a:avLst/>
          </a:prstGeom>
          <a:noFill/>
          <a:ln>
            <a:noFill/>
          </a:ln>
        </p:spPr>
      </p:pic>
      <p:pic>
        <p:nvPicPr>
          <p:cNvPr id="228" name="Google Shape;228;p34"/>
          <p:cNvPicPr preferRelativeResize="0"/>
          <p:nvPr/>
        </p:nvPicPr>
        <p:blipFill rotWithShape="1">
          <a:blip r:embed="rId4">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Particulate Matter </a:t>
            </a:r>
            <a:r>
              <a:rPr lang="en"/>
              <a:t>Sensor</a:t>
            </a:r>
            <a:endParaRPr/>
          </a:p>
        </p:txBody>
      </p:sp>
      <p:sp>
        <p:nvSpPr>
          <p:cNvPr id="234" name="Google Shape;23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sz="1200"/>
              <a:t>Selected Component: Sensirion SPS30</a:t>
            </a:r>
            <a:endParaRPr sz="1200"/>
          </a:p>
          <a:p>
            <a:pPr indent="-304800" lvl="0" marL="457200" rtl="0" algn="l">
              <a:lnSpc>
                <a:spcPct val="115000"/>
              </a:lnSpc>
              <a:spcBef>
                <a:spcPts val="0"/>
              </a:spcBef>
              <a:spcAft>
                <a:spcPts val="0"/>
              </a:spcAft>
              <a:buSzPts val="1200"/>
              <a:buChar char="●"/>
            </a:pPr>
            <a:r>
              <a:rPr lang="en" sz="1200"/>
              <a:t>Measures concentration of particulate matter in sizes PM1.0, PM2.5, and PM10.</a:t>
            </a:r>
            <a:endParaRPr sz="1200"/>
          </a:p>
          <a:p>
            <a:pPr indent="0" lvl="0" marL="457200" rtl="0" algn="l">
              <a:spcBef>
                <a:spcPts val="1200"/>
              </a:spcBef>
              <a:spcAft>
                <a:spcPts val="1200"/>
              </a:spcAft>
              <a:buNone/>
            </a:pPr>
            <a:r>
              <a:t/>
            </a:r>
            <a:endParaRPr sz="1400"/>
          </a:p>
        </p:txBody>
      </p:sp>
      <p:pic>
        <p:nvPicPr>
          <p:cNvPr id="235" name="Google Shape;235;p35"/>
          <p:cNvPicPr preferRelativeResize="0"/>
          <p:nvPr/>
        </p:nvPicPr>
        <p:blipFill>
          <a:blip r:embed="rId3">
            <a:alphaModFix/>
          </a:blip>
          <a:stretch>
            <a:fillRect/>
          </a:stretch>
        </p:blipFill>
        <p:spPr>
          <a:xfrm>
            <a:off x="6259450" y="474300"/>
            <a:ext cx="2251225" cy="2251226"/>
          </a:xfrm>
          <a:prstGeom prst="rect">
            <a:avLst/>
          </a:prstGeom>
          <a:noFill/>
          <a:ln>
            <a:noFill/>
          </a:ln>
        </p:spPr>
      </p:pic>
      <p:graphicFrame>
        <p:nvGraphicFramePr>
          <p:cNvPr id="236" name="Google Shape;236;p35"/>
          <p:cNvGraphicFramePr/>
          <p:nvPr/>
        </p:nvGraphicFramePr>
        <p:xfrm>
          <a:off x="2147700" y="2312225"/>
          <a:ext cx="3000000" cy="3000000"/>
        </p:xfrm>
        <a:graphic>
          <a:graphicData uri="http://schemas.openxmlformats.org/drawingml/2006/table">
            <a:tbl>
              <a:tblPr>
                <a:noFill/>
                <a:tableStyleId>{BF090CAB-772F-4FD4-BB6C-59AC43ACD3C1}</a:tableStyleId>
              </a:tblPr>
              <a:tblGrid>
                <a:gridCol w="1441700"/>
                <a:gridCol w="1441700"/>
                <a:gridCol w="1441700"/>
              </a:tblGrid>
              <a:tr h="275375">
                <a:tc>
                  <a:txBody>
                    <a:bodyPr/>
                    <a:lstStyle/>
                    <a:p>
                      <a:pPr indent="0" lvl="0" marL="0" rtl="0" algn="l">
                        <a:spcBef>
                          <a:spcPts val="0"/>
                        </a:spcBef>
                        <a:spcAft>
                          <a:spcPts val="0"/>
                        </a:spcAft>
                        <a:buNone/>
                      </a:pPr>
                      <a:r>
                        <a:t/>
                      </a:r>
                      <a:endParaRPr sz="1000"/>
                    </a:p>
                  </a:txBody>
                  <a:tcPr marT="91425" marB="91425" marR="91425" marL="91425" anchor="ctr">
                    <a:solidFill>
                      <a:srgbClr val="B7B7B7"/>
                    </a:solidFill>
                  </a:tcPr>
                </a:tc>
                <a:tc>
                  <a:txBody>
                    <a:bodyPr/>
                    <a:lstStyle/>
                    <a:p>
                      <a:pPr indent="0" lvl="0" marL="0" rtl="0" algn="l">
                        <a:spcBef>
                          <a:spcPts val="0"/>
                        </a:spcBef>
                        <a:spcAft>
                          <a:spcPts val="0"/>
                        </a:spcAft>
                        <a:buNone/>
                      </a:pPr>
                      <a:r>
                        <a:rPr lang="en" sz="1000"/>
                        <a:t>SEN54-SDN-T</a:t>
                      </a:r>
                      <a:endParaRPr sz="1000"/>
                    </a:p>
                  </a:txBody>
                  <a:tcPr marT="91425" marB="91425" marR="91425" marL="91425" anchor="ctr">
                    <a:lnR cap="flat" cmpd="sng" w="28575">
                      <a:solidFill>
                        <a:schemeClr val="accent1"/>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n" sz="1000"/>
                        <a:t>Sensirion SPS30</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12950">
                <a:tc>
                  <a:txBody>
                    <a:bodyPr/>
                    <a:lstStyle/>
                    <a:p>
                      <a:pPr indent="0" lvl="0" marL="0" rtl="0" algn="l">
                        <a:spcBef>
                          <a:spcPts val="0"/>
                        </a:spcBef>
                        <a:spcAft>
                          <a:spcPts val="0"/>
                        </a:spcAft>
                        <a:buNone/>
                      </a:pPr>
                      <a:r>
                        <a:rPr lang="en" sz="1000"/>
                        <a:t>Unit Cost (USD)</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34.99</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50.00</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Supply Voltage (V)</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5</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5</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Connector</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6 pin layout</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5 pin layout</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Availability</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Unavailable</a:t>
                      </a:r>
                      <a:r>
                        <a:rPr lang="en" sz="1000"/>
                        <a:t> in 2021</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In stock</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Outputs PM2.5?</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yes</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yes</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Outputs PM10?</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yes</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yes</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pic>
        <p:nvPicPr>
          <p:cNvPr id="237" name="Google Shape;237;p35"/>
          <p:cNvPicPr preferRelativeResize="0"/>
          <p:nvPr/>
        </p:nvPicPr>
        <p:blipFill rotWithShape="1">
          <a:blip r:embed="rId4">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Microcontroller</a:t>
            </a:r>
            <a:endParaRPr/>
          </a:p>
        </p:txBody>
      </p:sp>
      <p:sp>
        <p:nvSpPr>
          <p:cNvPr id="243" name="Google Shape;24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Char char="●"/>
            </a:pPr>
            <a:r>
              <a:rPr lang="en" sz="1200"/>
              <a:t>Selected Component: </a:t>
            </a:r>
            <a:r>
              <a:rPr b="1" lang="en" sz="1200"/>
              <a:t>Seeed LoRa-E5</a:t>
            </a:r>
            <a:endParaRPr sz="1200"/>
          </a:p>
          <a:p>
            <a:pPr indent="-304800" lvl="0" marL="457200" rtl="0" algn="l">
              <a:lnSpc>
                <a:spcPct val="150000"/>
              </a:lnSpc>
              <a:spcBef>
                <a:spcPts val="0"/>
              </a:spcBef>
              <a:spcAft>
                <a:spcPts val="0"/>
              </a:spcAft>
              <a:buSzPts val="1200"/>
              <a:buChar char="●"/>
            </a:pPr>
            <a:r>
              <a:rPr lang="en" sz="1200"/>
              <a:t>Wanted an integrated LoRa module + MCU</a:t>
            </a:r>
            <a:endParaRPr sz="1200"/>
          </a:p>
          <a:p>
            <a:pPr indent="-304800" lvl="0" marL="457200" rtl="0" algn="l">
              <a:lnSpc>
                <a:spcPct val="150000"/>
              </a:lnSpc>
              <a:spcBef>
                <a:spcPts val="0"/>
              </a:spcBef>
              <a:spcAft>
                <a:spcPts val="0"/>
              </a:spcAft>
              <a:buSzPts val="1200"/>
              <a:buChar char="●"/>
            </a:pPr>
            <a:r>
              <a:rPr lang="en" sz="1200"/>
              <a:t>Wanted low sleep and transmit power</a:t>
            </a:r>
            <a:endParaRPr sz="1200"/>
          </a:p>
          <a:p>
            <a:pPr indent="0" lvl="0" marL="457200" rtl="0" algn="l">
              <a:spcBef>
                <a:spcPts val="1200"/>
              </a:spcBef>
              <a:spcAft>
                <a:spcPts val="1200"/>
              </a:spcAft>
              <a:buNone/>
            </a:pPr>
            <a:r>
              <a:t/>
            </a:r>
            <a:endParaRPr sz="1400"/>
          </a:p>
        </p:txBody>
      </p:sp>
      <p:graphicFrame>
        <p:nvGraphicFramePr>
          <p:cNvPr id="244" name="Google Shape;244;p36"/>
          <p:cNvGraphicFramePr/>
          <p:nvPr/>
        </p:nvGraphicFramePr>
        <p:xfrm>
          <a:off x="789475" y="2067790"/>
          <a:ext cx="3000000" cy="3000000"/>
        </p:xfrm>
        <a:graphic>
          <a:graphicData uri="http://schemas.openxmlformats.org/drawingml/2006/table">
            <a:tbl>
              <a:tblPr>
                <a:noFill/>
                <a:tableStyleId>{BF090CAB-772F-4FD4-BB6C-59AC43ACD3C1}</a:tableStyleId>
              </a:tblPr>
              <a:tblGrid>
                <a:gridCol w="1317950"/>
                <a:gridCol w="1276825"/>
                <a:gridCol w="1262525"/>
                <a:gridCol w="1095025"/>
                <a:gridCol w="1122575"/>
                <a:gridCol w="1106450"/>
              </a:tblGrid>
              <a:tr h="179100">
                <a:tc>
                  <a:txBody>
                    <a:bodyPr/>
                    <a:lstStyle/>
                    <a:p>
                      <a:pPr indent="0" lvl="0" marL="0" rtl="0" algn="l">
                        <a:spcBef>
                          <a:spcPts val="0"/>
                        </a:spcBef>
                        <a:spcAft>
                          <a:spcPts val="0"/>
                        </a:spcAft>
                        <a:buNone/>
                      </a:pPr>
                      <a:r>
                        <a:t/>
                      </a:r>
                      <a:endParaRPr sz="1000"/>
                    </a:p>
                  </a:txBody>
                  <a:tcPr marT="91425" marB="91425" marR="91425" marL="91425">
                    <a:solidFill>
                      <a:srgbClr val="B7B7B7"/>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Midatronics Windy</a:t>
                      </a:r>
                      <a:endParaRPr sz="900"/>
                    </a:p>
                  </a:txBody>
                  <a:tcPr marT="91425" marB="91425" marR="91425" marL="91425">
                    <a:solidFill>
                      <a:srgbClr val="B7B7B7"/>
                    </a:solidFill>
                  </a:tcPr>
                </a:tc>
                <a:tc>
                  <a:txBody>
                    <a:bodyPr/>
                    <a:lstStyle/>
                    <a:p>
                      <a:pPr indent="0" lvl="0" marL="0" rtl="0" algn="l">
                        <a:spcBef>
                          <a:spcPts val="0"/>
                        </a:spcBef>
                        <a:spcAft>
                          <a:spcPts val="0"/>
                        </a:spcAft>
                        <a:buNone/>
                      </a:pPr>
                      <a:r>
                        <a:rPr lang="en" sz="800"/>
                        <a:t>Microchip WLR089U0</a:t>
                      </a:r>
                      <a:endParaRPr sz="800"/>
                    </a:p>
                  </a:txBody>
                  <a:tcPr marT="91425" marB="91425" marR="91425" marL="91425">
                    <a:solidFill>
                      <a:srgbClr val="B7B7B7"/>
                    </a:solidFill>
                  </a:tcPr>
                </a:tc>
                <a:tc>
                  <a:txBody>
                    <a:bodyPr/>
                    <a:lstStyle/>
                    <a:p>
                      <a:pPr indent="0" lvl="0" marL="0" rtl="0" algn="l">
                        <a:spcBef>
                          <a:spcPts val="0"/>
                        </a:spcBef>
                        <a:spcAft>
                          <a:spcPts val="0"/>
                        </a:spcAft>
                        <a:buNone/>
                      </a:pPr>
                      <a:r>
                        <a:rPr lang="en" sz="900"/>
                        <a:t>RAK 4600</a:t>
                      </a:r>
                      <a:endParaRPr sz="900"/>
                    </a:p>
                  </a:txBody>
                  <a:tcPr marT="91425" marB="91425" marR="91425" marL="91425">
                    <a:solidFill>
                      <a:srgbClr val="B7B7B7"/>
                    </a:solidFill>
                  </a:tcPr>
                </a:tc>
                <a:tc>
                  <a:txBody>
                    <a:bodyPr/>
                    <a:lstStyle/>
                    <a:p>
                      <a:pPr indent="0" lvl="0" marL="0" rtl="0" algn="l">
                        <a:spcBef>
                          <a:spcPts val="0"/>
                        </a:spcBef>
                        <a:spcAft>
                          <a:spcPts val="0"/>
                        </a:spcAft>
                        <a:buNone/>
                      </a:pPr>
                      <a:r>
                        <a:rPr lang="en" sz="900"/>
                        <a:t>Onethinx Core</a:t>
                      </a:r>
                      <a:endParaRPr sz="900"/>
                    </a:p>
                  </a:txBody>
                  <a:tcPr marT="91425" marB="91425" marR="91425" marL="91425">
                    <a:lnR cap="flat" cmpd="sng" w="28575">
                      <a:solidFill>
                        <a:schemeClr val="accent1"/>
                      </a:solidFill>
                      <a:prstDash val="solid"/>
                      <a:round/>
                      <a:headEnd len="sm" w="sm" type="none"/>
                      <a:tailEnd len="sm" w="sm" type="none"/>
                    </a:lnR>
                    <a:solidFill>
                      <a:srgbClr val="B7B7B7"/>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Seeed LoRa-E5</a:t>
                      </a:r>
                      <a:endParaRPr sz="9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100000">
                <a:tc>
                  <a:txBody>
                    <a:bodyPr/>
                    <a:lstStyle/>
                    <a:p>
                      <a:pPr indent="0" lvl="0" marL="0" rtl="0" algn="l">
                        <a:spcBef>
                          <a:spcPts val="0"/>
                        </a:spcBef>
                        <a:spcAft>
                          <a:spcPts val="0"/>
                        </a:spcAft>
                        <a:buNone/>
                      </a:pPr>
                      <a:r>
                        <a:rPr lang="en" sz="800"/>
                        <a:t>Processor Core</a:t>
                      </a:r>
                      <a:endParaRPr sz="800"/>
                    </a:p>
                  </a:txBody>
                  <a:tcPr marT="91425" marB="91425" marR="91425" marL="91425">
                    <a:solidFill>
                      <a:srgbClr val="D9D9D9"/>
                    </a:solidFill>
                  </a:tcPr>
                </a:tc>
                <a:tc>
                  <a:txBody>
                    <a:bodyPr/>
                    <a:lstStyle/>
                    <a:p>
                      <a:pPr indent="0" lvl="0" marL="0" rtl="0" algn="l">
                        <a:spcBef>
                          <a:spcPts val="0"/>
                        </a:spcBef>
                        <a:spcAft>
                          <a:spcPts val="0"/>
                        </a:spcAft>
                        <a:buNone/>
                      </a:pPr>
                      <a:r>
                        <a:rPr lang="en" sz="800"/>
                        <a:t>ARM Cortex-M4</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ARM Cortex-M0+</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ARM Cortex-M4</a:t>
                      </a:r>
                      <a:endParaRPr sz="800"/>
                    </a:p>
                  </a:txBody>
                  <a:tcPr marT="91425" marB="91425" marR="91425" marL="91425"/>
                </a:tc>
                <a:tc>
                  <a:txBody>
                    <a:bodyPr/>
                    <a:lstStyle/>
                    <a:p>
                      <a:pPr indent="0" lvl="0" marL="0" rtl="0" algn="l">
                        <a:spcBef>
                          <a:spcPts val="0"/>
                        </a:spcBef>
                        <a:spcAft>
                          <a:spcPts val="0"/>
                        </a:spcAft>
                        <a:buNone/>
                      </a:pPr>
                      <a:r>
                        <a:rPr lang="en" sz="800"/>
                        <a:t>Cortex M0+</a:t>
                      </a:r>
                      <a:endParaRPr sz="8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ARM Cortex-M4</a:t>
                      </a:r>
                      <a:endParaRPr sz="8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t>Unit Cost (USD)</a:t>
                      </a:r>
                      <a:endParaRPr sz="800"/>
                    </a:p>
                  </a:txBody>
                  <a:tcPr marT="91425" marB="91425" marR="91425" marL="91425">
                    <a:solidFill>
                      <a:srgbClr val="D9D9D9"/>
                    </a:solidFill>
                  </a:tcPr>
                </a:tc>
                <a:tc>
                  <a:txBody>
                    <a:bodyPr/>
                    <a:lstStyle/>
                    <a:p>
                      <a:pPr indent="0" lvl="0" marL="0" rtl="0" algn="l">
                        <a:spcBef>
                          <a:spcPts val="0"/>
                        </a:spcBef>
                        <a:spcAft>
                          <a:spcPts val="0"/>
                        </a:spcAft>
                        <a:buNone/>
                      </a:pPr>
                      <a:r>
                        <a:rPr lang="en" sz="800"/>
                        <a:t>20.00</a:t>
                      </a:r>
                      <a:endParaRPr sz="800"/>
                    </a:p>
                  </a:txBody>
                  <a:tcPr marT="91425" marB="91425" marR="91425" marL="91425"/>
                </a:tc>
                <a:tc>
                  <a:txBody>
                    <a:bodyPr/>
                    <a:lstStyle/>
                    <a:p>
                      <a:pPr indent="0" lvl="0" marL="0" rtl="0" algn="l">
                        <a:spcBef>
                          <a:spcPts val="0"/>
                        </a:spcBef>
                        <a:spcAft>
                          <a:spcPts val="0"/>
                        </a:spcAft>
                        <a:buNone/>
                      </a:pPr>
                      <a:r>
                        <a:rPr lang="en" sz="800"/>
                        <a:t>15.00</a:t>
                      </a:r>
                      <a:endParaRPr sz="800"/>
                    </a:p>
                  </a:txBody>
                  <a:tcPr marT="91425" marB="91425" marR="91425" marL="91425"/>
                </a:tc>
                <a:tc>
                  <a:txBody>
                    <a:bodyPr/>
                    <a:lstStyle/>
                    <a:p>
                      <a:pPr indent="0" lvl="0" marL="0" rtl="0" algn="l">
                        <a:spcBef>
                          <a:spcPts val="0"/>
                        </a:spcBef>
                        <a:spcAft>
                          <a:spcPts val="0"/>
                        </a:spcAft>
                        <a:buNone/>
                      </a:pPr>
                      <a:r>
                        <a:rPr lang="en" sz="800"/>
                        <a:t>10.00</a:t>
                      </a:r>
                      <a:endParaRPr sz="800"/>
                    </a:p>
                  </a:txBody>
                  <a:tcPr marT="91425" marB="91425" marR="91425" marL="91425"/>
                </a:tc>
                <a:tc>
                  <a:txBody>
                    <a:bodyPr/>
                    <a:lstStyle/>
                    <a:p>
                      <a:pPr indent="0" lvl="0" marL="0" rtl="0" algn="l">
                        <a:spcBef>
                          <a:spcPts val="0"/>
                        </a:spcBef>
                        <a:spcAft>
                          <a:spcPts val="0"/>
                        </a:spcAft>
                        <a:buNone/>
                      </a:pPr>
                      <a:r>
                        <a:rPr lang="en" sz="800"/>
                        <a:t>20.00</a:t>
                      </a:r>
                      <a:endParaRPr sz="8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800"/>
                        <a:t>8.00</a:t>
                      </a:r>
                      <a:endParaRPr sz="8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000">
                <a:tc>
                  <a:txBody>
                    <a:bodyPr/>
                    <a:lstStyle/>
                    <a:p>
                      <a:pPr indent="0" lvl="0" marL="0" rtl="0" algn="l">
                        <a:spcBef>
                          <a:spcPts val="0"/>
                        </a:spcBef>
                        <a:spcAft>
                          <a:spcPts val="0"/>
                        </a:spcAft>
                        <a:buNone/>
                      </a:pPr>
                      <a:r>
                        <a:rPr lang="en" sz="800"/>
                        <a:t>Dev Board Cost (USD)</a:t>
                      </a:r>
                      <a:endParaRPr sz="800"/>
                    </a:p>
                  </a:txBody>
                  <a:tcPr marT="91425" marB="91425" marR="91425" marL="91425">
                    <a:solidFill>
                      <a:srgbClr val="D9D9D9"/>
                    </a:solidFill>
                  </a:tcPr>
                </a:tc>
                <a:tc>
                  <a:txBody>
                    <a:bodyPr/>
                    <a:lstStyle/>
                    <a:p>
                      <a:pPr indent="0" lvl="0" marL="0" rtl="0" algn="l">
                        <a:spcBef>
                          <a:spcPts val="0"/>
                        </a:spcBef>
                        <a:spcAft>
                          <a:spcPts val="0"/>
                        </a:spcAft>
                        <a:buNone/>
                      </a:pPr>
                      <a:r>
                        <a:rPr lang="en" sz="800"/>
                        <a:t>65.00</a:t>
                      </a:r>
                      <a:endParaRPr sz="800"/>
                    </a:p>
                  </a:txBody>
                  <a:tcPr marT="91425" marB="91425" marR="91425" marL="91425"/>
                </a:tc>
                <a:tc>
                  <a:txBody>
                    <a:bodyPr/>
                    <a:lstStyle/>
                    <a:p>
                      <a:pPr indent="0" lvl="0" marL="0" rtl="0" algn="l">
                        <a:spcBef>
                          <a:spcPts val="0"/>
                        </a:spcBef>
                        <a:spcAft>
                          <a:spcPts val="0"/>
                        </a:spcAft>
                        <a:buNone/>
                      </a:pPr>
                      <a:r>
                        <a:rPr lang="en" sz="800"/>
                        <a:t>114.00</a:t>
                      </a:r>
                      <a:endParaRPr sz="800"/>
                    </a:p>
                  </a:txBody>
                  <a:tcPr marT="91425" marB="91425" marR="91425" marL="91425"/>
                </a:tc>
                <a:tc>
                  <a:txBody>
                    <a:bodyPr/>
                    <a:lstStyle/>
                    <a:p>
                      <a:pPr indent="0" lvl="0" marL="0" rtl="0" algn="l">
                        <a:spcBef>
                          <a:spcPts val="0"/>
                        </a:spcBef>
                        <a:spcAft>
                          <a:spcPts val="0"/>
                        </a:spcAft>
                        <a:buNone/>
                      </a:pPr>
                      <a:r>
                        <a:rPr lang="en" sz="800"/>
                        <a:t>35.00</a:t>
                      </a:r>
                      <a:endParaRPr sz="800"/>
                    </a:p>
                  </a:txBody>
                  <a:tcPr marT="91425" marB="91425" marR="91425" marL="91425"/>
                </a:tc>
                <a:tc>
                  <a:txBody>
                    <a:bodyPr/>
                    <a:lstStyle/>
                    <a:p>
                      <a:pPr indent="0" lvl="0" marL="0" rtl="0" algn="l">
                        <a:spcBef>
                          <a:spcPts val="0"/>
                        </a:spcBef>
                        <a:spcAft>
                          <a:spcPts val="0"/>
                        </a:spcAft>
                        <a:buNone/>
                      </a:pPr>
                      <a:r>
                        <a:rPr lang="en" sz="800"/>
                        <a:t>80.00</a:t>
                      </a:r>
                      <a:endParaRPr sz="8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800"/>
                        <a:t>18.00</a:t>
                      </a:r>
                      <a:endParaRPr sz="8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000">
                <a:tc>
                  <a:txBody>
                    <a:bodyPr/>
                    <a:lstStyle/>
                    <a:p>
                      <a:pPr indent="0" lvl="0" marL="0" rtl="0" algn="l">
                        <a:spcBef>
                          <a:spcPts val="0"/>
                        </a:spcBef>
                        <a:spcAft>
                          <a:spcPts val="0"/>
                        </a:spcAft>
                        <a:buNone/>
                      </a:pPr>
                      <a:r>
                        <a:rPr lang="en" sz="800"/>
                        <a:t>Transmit Current (mA)</a:t>
                      </a:r>
                      <a:endParaRPr sz="800"/>
                    </a:p>
                  </a:txBody>
                  <a:tcPr marT="91425" marB="91425" marR="91425" marL="91425">
                    <a:solidFill>
                      <a:srgbClr val="D9D9D9"/>
                    </a:solidFill>
                  </a:tcPr>
                </a:tc>
                <a:tc>
                  <a:txBody>
                    <a:bodyPr/>
                    <a:lstStyle/>
                    <a:p>
                      <a:pPr indent="0" lvl="0" marL="0" rtl="0" algn="l">
                        <a:spcBef>
                          <a:spcPts val="0"/>
                        </a:spcBef>
                        <a:spcAft>
                          <a:spcPts val="0"/>
                        </a:spcAft>
                        <a:buNone/>
                      </a:pPr>
                      <a:r>
                        <a:rPr lang="en" sz="800"/>
                        <a:t>120</a:t>
                      </a:r>
                      <a:endParaRPr sz="800"/>
                    </a:p>
                  </a:txBody>
                  <a:tcPr marT="91425" marB="91425" marR="91425" marL="91425"/>
                </a:tc>
                <a:tc>
                  <a:txBody>
                    <a:bodyPr/>
                    <a:lstStyle/>
                    <a:p>
                      <a:pPr indent="0" lvl="0" marL="0" rtl="0" algn="l">
                        <a:spcBef>
                          <a:spcPts val="0"/>
                        </a:spcBef>
                        <a:spcAft>
                          <a:spcPts val="0"/>
                        </a:spcAft>
                        <a:buNone/>
                      </a:pPr>
                      <a:r>
                        <a:rPr lang="en" sz="800"/>
                        <a:t>115</a:t>
                      </a:r>
                      <a:endParaRPr sz="800"/>
                    </a:p>
                  </a:txBody>
                  <a:tcPr marT="91425" marB="91425" marR="91425" marL="91425"/>
                </a:tc>
                <a:tc>
                  <a:txBody>
                    <a:bodyPr/>
                    <a:lstStyle/>
                    <a:p>
                      <a:pPr indent="0" lvl="0" marL="0" rtl="0" algn="l">
                        <a:spcBef>
                          <a:spcPts val="0"/>
                        </a:spcBef>
                        <a:spcAft>
                          <a:spcPts val="0"/>
                        </a:spcAft>
                        <a:buNone/>
                      </a:pPr>
                      <a:r>
                        <a:rPr lang="en" sz="800"/>
                        <a:t>125</a:t>
                      </a:r>
                      <a:endParaRPr sz="800"/>
                    </a:p>
                  </a:txBody>
                  <a:tcPr marT="91425" marB="91425" marR="91425" marL="91425"/>
                </a:tc>
                <a:tc>
                  <a:txBody>
                    <a:bodyPr/>
                    <a:lstStyle/>
                    <a:p>
                      <a:pPr indent="0" lvl="0" marL="0" rtl="0" algn="l">
                        <a:spcBef>
                          <a:spcPts val="0"/>
                        </a:spcBef>
                        <a:spcAft>
                          <a:spcPts val="0"/>
                        </a:spcAft>
                        <a:buNone/>
                      </a:pPr>
                      <a:r>
                        <a:rPr lang="en" sz="800"/>
                        <a:t>118</a:t>
                      </a:r>
                      <a:endParaRPr sz="8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800"/>
                        <a:t>107</a:t>
                      </a:r>
                      <a:endParaRPr sz="8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000">
                <a:tc>
                  <a:txBody>
                    <a:bodyPr/>
                    <a:lstStyle/>
                    <a:p>
                      <a:pPr indent="0" lvl="0" marL="0" rtl="0" algn="l">
                        <a:spcBef>
                          <a:spcPts val="0"/>
                        </a:spcBef>
                        <a:spcAft>
                          <a:spcPts val="0"/>
                        </a:spcAft>
                        <a:buClr>
                          <a:schemeClr val="dk1"/>
                        </a:buClr>
                        <a:buSzPts val="1100"/>
                        <a:buFont typeface="Arial"/>
                        <a:buNone/>
                      </a:pPr>
                      <a:r>
                        <a:rPr lang="en" sz="800">
                          <a:solidFill>
                            <a:schemeClr val="dk1"/>
                          </a:solidFill>
                        </a:rPr>
                        <a:t>Sleep</a:t>
                      </a:r>
                      <a:r>
                        <a:rPr lang="en" sz="800">
                          <a:solidFill>
                            <a:schemeClr val="dk1"/>
                          </a:solidFill>
                        </a:rPr>
                        <a:t> Current (µA)</a:t>
                      </a:r>
                      <a:endParaRPr sz="800"/>
                    </a:p>
                  </a:txBody>
                  <a:tcPr marT="91425" marB="91425" marR="91425" marL="91425">
                    <a:solidFill>
                      <a:srgbClr val="D9D9D9"/>
                    </a:solidFill>
                  </a:tcPr>
                </a:tc>
                <a:tc>
                  <a:txBody>
                    <a:bodyPr/>
                    <a:lstStyle/>
                    <a:p>
                      <a:pPr indent="0" lvl="0" marL="0" rtl="0" algn="l">
                        <a:spcBef>
                          <a:spcPts val="0"/>
                        </a:spcBef>
                        <a:spcAft>
                          <a:spcPts val="0"/>
                        </a:spcAft>
                        <a:buNone/>
                      </a:pPr>
                      <a:r>
                        <a:rPr lang="en" sz="800"/>
                        <a:t>0.360</a:t>
                      </a:r>
                      <a:endParaRPr sz="800"/>
                    </a:p>
                  </a:txBody>
                  <a:tcPr marT="91425" marB="91425" marR="91425" marL="91425"/>
                </a:tc>
                <a:tc>
                  <a:txBody>
                    <a:bodyPr/>
                    <a:lstStyle/>
                    <a:p>
                      <a:pPr indent="0" lvl="0" marL="0" rtl="0" algn="l">
                        <a:spcBef>
                          <a:spcPts val="0"/>
                        </a:spcBef>
                        <a:spcAft>
                          <a:spcPts val="0"/>
                        </a:spcAft>
                        <a:buNone/>
                      </a:pPr>
                      <a:r>
                        <a:rPr lang="en" sz="800"/>
                        <a:t>1.61</a:t>
                      </a:r>
                      <a:endParaRPr sz="800"/>
                    </a:p>
                  </a:txBody>
                  <a:tcPr marT="91425" marB="91425" marR="91425" marL="91425"/>
                </a:tc>
                <a:tc>
                  <a:txBody>
                    <a:bodyPr/>
                    <a:lstStyle/>
                    <a:p>
                      <a:pPr indent="0" lvl="0" marL="0" rtl="0" algn="l">
                        <a:spcBef>
                          <a:spcPts val="0"/>
                        </a:spcBef>
                        <a:spcAft>
                          <a:spcPts val="0"/>
                        </a:spcAft>
                        <a:buNone/>
                      </a:pPr>
                      <a:r>
                        <a:rPr lang="en" sz="800"/>
                        <a:t>11.2</a:t>
                      </a:r>
                      <a:endParaRPr sz="800"/>
                    </a:p>
                  </a:txBody>
                  <a:tcPr marT="91425" marB="91425" marR="91425" marL="91425"/>
                </a:tc>
                <a:tc>
                  <a:txBody>
                    <a:bodyPr/>
                    <a:lstStyle/>
                    <a:p>
                      <a:pPr indent="0" lvl="0" marL="0" rtl="0" algn="l">
                        <a:spcBef>
                          <a:spcPts val="0"/>
                        </a:spcBef>
                        <a:spcAft>
                          <a:spcPts val="0"/>
                        </a:spcAft>
                        <a:buNone/>
                      </a:pPr>
                      <a:r>
                        <a:rPr lang="en" sz="800"/>
                        <a:t>1.66</a:t>
                      </a:r>
                      <a:endParaRPr sz="8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800"/>
                        <a:t>0.360</a:t>
                      </a:r>
                      <a:endParaRPr sz="8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000">
                <a:tc>
                  <a:txBody>
                    <a:bodyPr/>
                    <a:lstStyle/>
                    <a:p>
                      <a:pPr indent="0" lvl="0" marL="0" rtl="0" algn="l">
                        <a:spcBef>
                          <a:spcPts val="0"/>
                        </a:spcBef>
                        <a:spcAft>
                          <a:spcPts val="0"/>
                        </a:spcAft>
                        <a:buNone/>
                      </a:pPr>
                      <a:r>
                        <a:rPr lang="en" sz="800"/>
                        <a:t>LoRa Antenna</a:t>
                      </a:r>
                      <a:endParaRPr sz="800"/>
                    </a:p>
                  </a:txBody>
                  <a:tcPr marT="91425" marB="91425" marR="91425" marL="91425">
                    <a:solidFill>
                      <a:srgbClr val="D9D9D9"/>
                    </a:solidFill>
                  </a:tcPr>
                </a:tc>
                <a:tc>
                  <a:txBody>
                    <a:bodyPr/>
                    <a:lstStyle/>
                    <a:p>
                      <a:pPr indent="0" lvl="0" marL="0" rtl="0" algn="l">
                        <a:spcBef>
                          <a:spcPts val="0"/>
                        </a:spcBef>
                        <a:spcAft>
                          <a:spcPts val="0"/>
                        </a:spcAft>
                        <a:buNone/>
                      </a:pPr>
                      <a:r>
                        <a:rPr lang="en" sz="800"/>
                        <a:t>U.FL</a:t>
                      </a:r>
                      <a:endParaRPr sz="800"/>
                    </a:p>
                  </a:txBody>
                  <a:tcPr marT="91425" marB="91425" marR="91425" marL="91425"/>
                </a:tc>
                <a:tc>
                  <a:txBody>
                    <a:bodyPr/>
                    <a:lstStyle/>
                    <a:p>
                      <a:pPr indent="0" lvl="0" marL="0" rtl="0" algn="l">
                        <a:spcBef>
                          <a:spcPts val="0"/>
                        </a:spcBef>
                        <a:spcAft>
                          <a:spcPts val="0"/>
                        </a:spcAft>
                        <a:buNone/>
                      </a:pPr>
                      <a:r>
                        <a:rPr lang="en" sz="800"/>
                        <a:t>U.FL</a:t>
                      </a:r>
                      <a:endParaRPr sz="800"/>
                    </a:p>
                  </a:txBody>
                  <a:tcPr marT="91425" marB="91425" marR="91425" marL="91425"/>
                </a:tc>
                <a:tc>
                  <a:txBody>
                    <a:bodyPr/>
                    <a:lstStyle/>
                    <a:p>
                      <a:pPr indent="0" lvl="0" marL="0" rtl="0" algn="l">
                        <a:spcBef>
                          <a:spcPts val="0"/>
                        </a:spcBef>
                        <a:spcAft>
                          <a:spcPts val="0"/>
                        </a:spcAft>
                        <a:buNone/>
                      </a:pPr>
                      <a:r>
                        <a:rPr lang="en" sz="800"/>
                        <a:t>U.FL</a:t>
                      </a:r>
                      <a:endParaRPr sz="800"/>
                    </a:p>
                  </a:txBody>
                  <a:tcPr marT="91425" marB="91425" marR="91425" marL="91425"/>
                </a:tc>
                <a:tc>
                  <a:txBody>
                    <a:bodyPr/>
                    <a:lstStyle/>
                    <a:p>
                      <a:pPr indent="0" lvl="0" marL="0" rtl="0" algn="l">
                        <a:spcBef>
                          <a:spcPts val="0"/>
                        </a:spcBef>
                        <a:spcAft>
                          <a:spcPts val="0"/>
                        </a:spcAft>
                        <a:buNone/>
                      </a:pPr>
                      <a:r>
                        <a:rPr lang="en" sz="800"/>
                        <a:t>PCB Trace</a:t>
                      </a:r>
                      <a:endParaRPr sz="8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800"/>
                        <a:t>External</a:t>
                      </a:r>
                      <a:endParaRPr sz="8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000">
                <a:tc>
                  <a:txBody>
                    <a:bodyPr/>
                    <a:lstStyle/>
                    <a:p>
                      <a:pPr indent="0" lvl="0" marL="0" rtl="0" algn="l">
                        <a:spcBef>
                          <a:spcPts val="0"/>
                        </a:spcBef>
                        <a:spcAft>
                          <a:spcPts val="0"/>
                        </a:spcAft>
                        <a:buNone/>
                      </a:pPr>
                      <a:r>
                        <a:rPr lang="en" sz="800"/>
                        <a:t>Num. I2Cs</a:t>
                      </a:r>
                      <a:endParaRPr sz="800"/>
                    </a:p>
                  </a:txBody>
                  <a:tcPr marT="91425" marB="91425" marR="91425" marL="91425">
                    <a:solidFill>
                      <a:srgbClr val="D9D9D9"/>
                    </a:solidFill>
                  </a:tcPr>
                </a:tc>
                <a:tc>
                  <a:txBody>
                    <a:bodyPr/>
                    <a:lstStyle/>
                    <a:p>
                      <a:pPr indent="0" lvl="0" marL="0" rtl="0" algn="l">
                        <a:spcBef>
                          <a:spcPts val="0"/>
                        </a:spcBef>
                        <a:spcAft>
                          <a:spcPts val="0"/>
                        </a:spcAft>
                        <a:buNone/>
                      </a:pPr>
                      <a:r>
                        <a:rPr lang="en" sz="800"/>
                        <a:t>1</a:t>
                      </a:r>
                      <a:endParaRPr sz="800"/>
                    </a:p>
                  </a:txBody>
                  <a:tcPr marT="91425" marB="91425" marR="91425" marL="91425"/>
                </a:tc>
                <a:tc>
                  <a:txBody>
                    <a:bodyPr/>
                    <a:lstStyle/>
                    <a:p>
                      <a:pPr indent="0" lvl="0" marL="0" rtl="0" algn="l">
                        <a:spcBef>
                          <a:spcPts val="0"/>
                        </a:spcBef>
                        <a:spcAft>
                          <a:spcPts val="0"/>
                        </a:spcAft>
                        <a:buNone/>
                      </a:pPr>
                      <a:r>
                        <a:rPr lang="en" sz="800"/>
                        <a:t>4</a:t>
                      </a:r>
                      <a:endParaRPr sz="800"/>
                    </a:p>
                  </a:txBody>
                  <a:tcPr marT="91425" marB="91425" marR="91425" marL="91425"/>
                </a:tc>
                <a:tc>
                  <a:txBody>
                    <a:bodyPr/>
                    <a:lstStyle/>
                    <a:p>
                      <a:pPr indent="0" lvl="0" marL="0" rtl="0" algn="l">
                        <a:spcBef>
                          <a:spcPts val="0"/>
                        </a:spcBef>
                        <a:spcAft>
                          <a:spcPts val="0"/>
                        </a:spcAft>
                        <a:buNone/>
                      </a:pPr>
                      <a:r>
                        <a:rPr lang="en" sz="800"/>
                        <a:t>1</a:t>
                      </a:r>
                      <a:endParaRPr sz="800"/>
                    </a:p>
                  </a:txBody>
                  <a:tcPr marT="91425" marB="91425" marR="91425" marL="91425"/>
                </a:tc>
                <a:tc>
                  <a:txBody>
                    <a:bodyPr/>
                    <a:lstStyle/>
                    <a:p>
                      <a:pPr indent="0" lvl="0" marL="0" rtl="0" algn="l">
                        <a:spcBef>
                          <a:spcPts val="0"/>
                        </a:spcBef>
                        <a:spcAft>
                          <a:spcPts val="0"/>
                        </a:spcAft>
                        <a:buNone/>
                      </a:pPr>
                      <a:r>
                        <a:rPr lang="en" sz="800"/>
                        <a:t>1</a:t>
                      </a:r>
                      <a:endParaRPr sz="8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800"/>
                        <a:t>1</a:t>
                      </a:r>
                      <a:endParaRPr sz="8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6000">
                <a:tc>
                  <a:txBody>
                    <a:bodyPr/>
                    <a:lstStyle/>
                    <a:p>
                      <a:pPr indent="0" lvl="0" marL="0" rtl="0" algn="l">
                        <a:spcBef>
                          <a:spcPts val="0"/>
                        </a:spcBef>
                        <a:spcAft>
                          <a:spcPts val="0"/>
                        </a:spcAft>
                        <a:buNone/>
                      </a:pPr>
                      <a:r>
                        <a:rPr lang="en" sz="800"/>
                        <a:t>Num. GPIOs</a:t>
                      </a:r>
                      <a:endParaRPr sz="800"/>
                    </a:p>
                  </a:txBody>
                  <a:tcPr marT="91425" marB="91425" marR="91425" marL="91425">
                    <a:solidFill>
                      <a:srgbClr val="D9D9D9"/>
                    </a:solidFill>
                  </a:tcPr>
                </a:tc>
                <a:tc>
                  <a:txBody>
                    <a:bodyPr/>
                    <a:lstStyle/>
                    <a:p>
                      <a:pPr indent="0" lvl="0" marL="0" rtl="0" algn="l">
                        <a:spcBef>
                          <a:spcPts val="0"/>
                        </a:spcBef>
                        <a:spcAft>
                          <a:spcPts val="0"/>
                        </a:spcAft>
                        <a:buNone/>
                      </a:pPr>
                      <a:r>
                        <a:rPr lang="en" sz="800"/>
                        <a:t>23</a:t>
                      </a:r>
                      <a:endParaRPr sz="800"/>
                    </a:p>
                  </a:txBody>
                  <a:tcPr marT="91425" marB="91425" marR="91425" marL="91425"/>
                </a:tc>
                <a:tc>
                  <a:txBody>
                    <a:bodyPr/>
                    <a:lstStyle/>
                    <a:p>
                      <a:pPr indent="0" lvl="0" marL="0" rtl="0" algn="l">
                        <a:spcBef>
                          <a:spcPts val="0"/>
                        </a:spcBef>
                        <a:spcAft>
                          <a:spcPts val="0"/>
                        </a:spcAft>
                        <a:buNone/>
                      </a:pPr>
                      <a:r>
                        <a:rPr lang="en" sz="800"/>
                        <a:t>27</a:t>
                      </a:r>
                      <a:endParaRPr sz="800"/>
                    </a:p>
                  </a:txBody>
                  <a:tcPr marT="91425" marB="91425" marR="91425" marL="91425"/>
                </a:tc>
                <a:tc>
                  <a:txBody>
                    <a:bodyPr/>
                    <a:lstStyle/>
                    <a:p>
                      <a:pPr indent="0" lvl="0" marL="0" rtl="0" algn="l">
                        <a:spcBef>
                          <a:spcPts val="0"/>
                        </a:spcBef>
                        <a:spcAft>
                          <a:spcPts val="0"/>
                        </a:spcAft>
                        <a:buNone/>
                      </a:pPr>
                      <a:r>
                        <a:rPr lang="en" sz="800"/>
                        <a:t>10</a:t>
                      </a:r>
                      <a:endParaRPr sz="800"/>
                    </a:p>
                  </a:txBody>
                  <a:tcPr marT="91425" marB="91425" marR="91425" marL="91425"/>
                </a:tc>
                <a:tc>
                  <a:txBody>
                    <a:bodyPr/>
                    <a:lstStyle/>
                    <a:p>
                      <a:pPr indent="0" lvl="0" marL="0" rtl="0" algn="l">
                        <a:spcBef>
                          <a:spcPts val="0"/>
                        </a:spcBef>
                        <a:spcAft>
                          <a:spcPts val="0"/>
                        </a:spcAft>
                        <a:buNone/>
                      </a:pPr>
                      <a:r>
                        <a:rPr lang="en" sz="800"/>
                        <a:t>8</a:t>
                      </a:r>
                      <a:endParaRPr sz="800"/>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800"/>
                        <a:t>10</a:t>
                      </a:r>
                      <a:endParaRPr sz="800"/>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pic>
        <p:nvPicPr>
          <p:cNvPr id="245" name="Google Shape;245;p36"/>
          <p:cNvPicPr preferRelativeResize="0"/>
          <p:nvPr/>
        </p:nvPicPr>
        <p:blipFill>
          <a:blip r:embed="rId3">
            <a:alphaModFix/>
          </a:blip>
          <a:stretch>
            <a:fillRect/>
          </a:stretch>
        </p:blipFill>
        <p:spPr>
          <a:xfrm>
            <a:off x="5095300" y="360100"/>
            <a:ext cx="1984602" cy="1488451"/>
          </a:xfrm>
          <a:prstGeom prst="rect">
            <a:avLst/>
          </a:prstGeom>
          <a:noFill/>
          <a:ln>
            <a:noFill/>
          </a:ln>
        </p:spPr>
      </p:pic>
      <p:pic>
        <p:nvPicPr>
          <p:cNvPr id="246" name="Google Shape;246;p36"/>
          <p:cNvPicPr preferRelativeResize="0"/>
          <p:nvPr/>
        </p:nvPicPr>
        <p:blipFill>
          <a:blip r:embed="rId4">
            <a:alphaModFix/>
          </a:blip>
          <a:stretch>
            <a:fillRect/>
          </a:stretch>
        </p:blipFill>
        <p:spPr>
          <a:xfrm>
            <a:off x="8499150" y="0"/>
            <a:ext cx="644851" cy="7732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7"/>
          <p:cNvPicPr preferRelativeResize="0"/>
          <p:nvPr/>
        </p:nvPicPr>
        <p:blipFill rotWithShape="1">
          <a:blip r:embed="rId3">
            <a:alphaModFix/>
          </a:blip>
          <a:srcRect b="0" l="553" r="543" t="0"/>
          <a:stretch/>
        </p:blipFill>
        <p:spPr>
          <a:xfrm>
            <a:off x="985713" y="1017725"/>
            <a:ext cx="7172562" cy="3820976"/>
          </a:xfrm>
          <a:prstGeom prst="rect">
            <a:avLst/>
          </a:prstGeom>
          <a:noFill/>
          <a:ln>
            <a:noFill/>
          </a:ln>
        </p:spPr>
      </p:pic>
      <p:sp>
        <p:nvSpPr>
          <p:cNvPr id="252" name="Google Shape;25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MCU and Sensor Subsystem Schematic</a:t>
            </a:r>
            <a:endParaRPr/>
          </a:p>
        </p:txBody>
      </p:sp>
      <p:pic>
        <p:nvPicPr>
          <p:cNvPr id="253" name="Google Shape;253;p37"/>
          <p:cNvPicPr preferRelativeResize="0"/>
          <p:nvPr/>
        </p:nvPicPr>
        <p:blipFill rotWithShape="1">
          <a:blip r:embed="rId4">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Routing Layout</a:t>
            </a:r>
            <a:endParaRPr/>
          </a:p>
        </p:txBody>
      </p:sp>
      <p:sp>
        <p:nvSpPr>
          <p:cNvPr id="259" name="Google Shape;259;p38"/>
          <p:cNvSpPr txBox="1"/>
          <p:nvPr>
            <p:ph idx="1" type="body"/>
          </p:nvPr>
        </p:nvSpPr>
        <p:spPr>
          <a:xfrm>
            <a:off x="311700" y="1152475"/>
            <a:ext cx="38757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A 4 Layer PCB was used:</a:t>
            </a:r>
            <a:endParaRPr sz="1500"/>
          </a:p>
          <a:p>
            <a:pPr indent="-298450" lvl="1" marL="914400" rtl="0" algn="l">
              <a:lnSpc>
                <a:spcPct val="150000"/>
              </a:lnSpc>
              <a:spcBef>
                <a:spcPts val="0"/>
              </a:spcBef>
              <a:spcAft>
                <a:spcPts val="0"/>
              </a:spcAft>
              <a:buSzPts val="1100"/>
              <a:buChar char="○"/>
            </a:pPr>
            <a:r>
              <a:rPr lang="en" sz="1100"/>
              <a:t>Top and Bottom Layer were used for signals</a:t>
            </a:r>
            <a:endParaRPr sz="1100"/>
          </a:p>
          <a:p>
            <a:pPr indent="-298450" lvl="1" marL="914400" rtl="0" algn="l">
              <a:lnSpc>
                <a:spcPct val="150000"/>
              </a:lnSpc>
              <a:spcBef>
                <a:spcPts val="0"/>
              </a:spcBef>
              <a:spcAft>
                <a:spcPts val="0"/>
              </a:spcAft>
              <a:buSzPts val="1100"/>
              <a:buChar char="○"/>
            </a:pPr>
            <a:r>
              <a:rPr lang="en" sz="1100"/>
              <a:t>The 2nd layer was used as a 3.3V plane and to route other power signals</a:t>
            </a:r>
            <a:endParaRPr sz="1100"/>
          </a:p>
          <a:p>
            <a:pPr indent="-298450" lvl="1" marL="914400" rtl="0" algn="l">
              <a:lnSpc>
                <a:spcPct val="150000"/>
              </a:lnSpc>
              <a:spcBef>
                <a:spcPts val="0"/>
              </a:spcBef>
              <a:spcAft>
                <a:spcPts val="0"/>
              </a:spcAft>
              <a:buSzPts val="1100"/>
              <a:buChar char="○"/>
            </a:pPr>
            <a:r>
              <a:rPr lang="en" sz="1100"/>
              <a:t>The 3rd layer was used as a ground plane</a:t>
            </a:r>
            <a:endParaRPr sz="1100"/>
          </a:p>
          <a:p>
            <a:pPr indent="-323850" lvl="0" marL="457200" rtl="0" algn="l">
              <a:lnSpc>
                <a:spcPct val="150000"/>
              </a:lnSpc>
              <a:spcBef>
                <a:spcPts val="0"/>
              </a:spcBef>
              <a:spcAft>
                <a:spcPts val="0"/>
              </a:spcAft>
              <a:buSzPts val="1500"/>
              <a:buChar char="●"/>
            </a:pPr>
            <a:r>
              <a:rPr lang="en" sz="1500"/>
              <a:t>Dimensions: 82.5mm x 68mm</a:t>
            </a:r>
            <a:endParaRPr sz="1500"/>
          </a:p>
          <a:p>
            <a:pPr indent="0" lvl="0" marL="9144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260" name="Google Shape;260;p38"/>
          <p:cNvPicPr preferRelativeResize="0"/>
          <p:nvPr/>
        </p:nvPicPr>
        <p:blipFill>
          <a:blip r:embed="rId3">
            <a:alphaModFix/>
          </a:blip>
          <a:stretch>
            <a:fillRect/>
          </a:stretch>
        </p:blipFill>
        <p:spPr>
          <a:xfrm>
            <a:off x="4187475" y="975563"/>
            <a:ext cx="4713727" cy="3820975"/>
          </a:xfrm>
          <a:prstGeom prst="rect">
            <a:avLst/>
          </a:prstGeom>
          <a:noFill/>
          <a:ln>
            <a:noFill/>
          </a:ln>
          <a:effectLst>
            <a:outerShdw blurRad="57150" rotWithShape="0" algn="bl" dir="5400000" dist="19050">
              <a:srgbClr val="000000">
                <a:alpha val="50000"/>
              </a:srgbClr>
            </a:outerShdw>
          </a:effectLst>
        </p:spPr>
      </p:pic>
      <p:pic>
        <p:nvPicPr>
          <p:cNvPr id="261" name="Google Shape;261;p38"/>
          <p:cNvPicPr preferRelativeResize="0"/>
          <p:nvPr/>
        </p:nvPicPr>
        <p:blipFill rotWithShape="1">
          <a:blip r:embed="rId4">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3D Model</a:t>
            </a:r>
            <a:endParaRPr/>
          </a:p>
        </p:txBody>
      </p:sp>
      <p:pic>
        <p:nvPicPr>
          <p:cNvPr id="267" name="Google Shape;267;p39"/>
          <p:cNvPicPr preferRelativeResize="0"/>
          <p:nvPr/>
        </p:nvPicPr>
        <p:blipFill>
          <a:blip r:embed="rId3">
            <a:alphaModFix/>
          </a:blip>
          <a:stretch>
            <a:fillRect/>
          </a:stretch>
        </p:blipFill>
        <p:spPr>
          <a:xfrm>
            <a:off x="1848838" y="1093575"/>
            <a:ext cx="5446315" cy="3820975"/>
          </a:xfrm>
          <a:prstGeom prst="rect">
            <a:avLst/>
          </a:prstGeom>
          <a:noFill/>
          <a:ln>
            <a:noFill/>
          </a:ln>
        </p:spPr>
      </p:pic>
      <p:pic>
        <p:nvPicPr>
          <p:cNvPr id="268" name="Google Shape;268;p39"/>
          <p:cNvPicPr preferRelativeResize="0"/>
          <p:nvPr/>
        </p:nvPicPr>
        <p:blipFill rotWithShape="1">
          <a:blip r:embed="rId4">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Photo</a:t>
            </a:r>
            <a:endParaRPr/>
          </a:p>
        </p:txBody>
      </p:sp>
      <p:pic>
        <p:nvPicPr>
          <p:cNvPr id="274" name="Google Shape;274;p40"/>
          <p:cNvPicPr preferRelativeResize="0"/>
          <p:nvPr/>
        </p:nvPicPr>
        <p:blipFill rotWithShape="1">
          <a:blip r:embed="rId3">
            <a:alphaModFix/>
          </a:blip>
          <a:srcRect b="20144" l="0" r="0" t="9812"/>
          <a:stretch/>
        </p:blipFill>
        <p:spPr>
          <a:xfrm>
            <a:off x="2513575" y="902925"/>
            <a:ext cx="4294548" cy="4010952"/>
          </a:xfrm>
          <a:prstGeom prst="rect">
            <a:avLst/>
          </a:prstGeom>
          <a:noFill/>
          <a:ln>
            <a:noFill/>
          </a:ln>
        </p:spPr>
      </p:pic>
      <p:pic>
        <p:nvPicPr>
          <p:cNvPr id="275" name="Google Shape;275;p40"/>
          <p:cNvPicPr preferRelativeResize="0"/>
          <p:nvPr/>
        </p:nvPicPr>
        <p:blipFill rotWithShape="1">
          <a:blip r:embed="rId4">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Enclosure Design</a:t>
            </a:r>
            <a:endParaRPr/>
          </a:p>
        </p:txBody>
      </p:sp>
      <p:pic>
        <p:nvPicPr>
          <p:cNvPr id="281" name="Google Shape;281;p41"/>
          <p:cNvPicPr preferRelativeResize="0"/>
          <p:nvPr/>
        </p:nvPicPr>
        <p:blipFill>
          <a:blip r:embed="rId4">
            <a:alphaModFix/>
          </a:blip>
          <a:stretch>
            <a:fillRect/>
          </a:stretch>
        </p:blipFill>
        <p:spPr>
          <a:xfrm>
            <a:off x="478000" y="2106274"/>
            <a:ext cx="3476373" cy="2649026"/>
          </a:xfrm>
          <a:prstGeom prst="rect">
            <a:avLst/>
          </a:prstGeom>
          <a:noFill/>
          <a:ln>
            <a:noFill/>
          </a:ln>
        </p:spPr>
      </p:pic>
      <p:pic>
        <p:nvPicPr>
          <p:cNvPr id="282" name="Google Shape;282;p41"/>
          <p:cNvPicPr preferRelativeResize="0"/>
          <p:nvPr/>
        </p:nvPicPr>
        <p:blipFill>
          <a:blip r:embed="rId5">
            <a:alphaModFix/>
          </a:blip>
          <a:stretch>
            <a:fillRect/>
          </a:stretch>
        </p:blipFill>
        <p:spPr>
          <a:xfrm>
            <a:off x="3652350" y="364850"/>
            <a:ext cx="5156348" cy="2730750"/>
          </a:xfrm>
          <a:prstGeom prst="rect">
            <a:avLst/>
          </a:prstGeom>
          <a:noFill/>
          <a:ln>
            <a:noFill/>
          </a:ln>
        </p:spPr>
      </p:pic>
      <p:pic>
        <p:nvPicPr>
          <p:cNvPr id="283" name="Google Shape;283;p41"/>
          <p:cNvPicPr preferRelativeResize="0"/>
          <p:nvPr/>
        </p:nvPicPr>
        <p:blipFill rotWithShape="1">
          <a:blip r:embed="rId6">
            <a:alphaModFix/>
          </a:blip>
          <a:srcRect b="0" l="17376" r="14130" t="0"/>
          <a:stretch/>
        </p:blipFill>
        <p:spPr>
          <a:xfrm>
            <a:off x="8646109" y="-12"/>
            <a:ext cx="497879" cy="726876"/>
          </a:xfrm>
          <a:prstGeom prst="rect">
            <a:avLst/>
          </a:prstGeom>
          <a:noFill/>
          <a:ln>
            <a:noFill/>
          </a:ln>
        </p:spPr>
      </p:pic>
      <p:sp>
        <p:nvSpPr>
          <p:cNvPr id="284" name="Google Shape;284;p41"/>
          <p:cNvSpPr txBox="1"/>
          <p:nvPr/>
        </p:nvSpPr>
        <p:spPr>
          <a:xfrm>
            <a:off x="1719600" y="4755300"/>
            <a:ext cx="146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Projected View</a:t>
            </a:r>
            <a:endParaRPr sz="1100"/>
          </a:p>
        </p:txBody>
      </p:sp>
      <p:sp>
        <p:nvSpPr>
          <p:cNvPr id="285" name="Google Shape;285;p41"/>
          <p:cNvSpPr txBox="1"/>
          <p:nvPr/>
        </p:nvSpPr>
        <p:spPr>
          <a:xfrm>
            <a:off x="5570625" y="3095600"/>
            <a:ext cx="115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Isometric View</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Enclosure Design</a:t>
            </a:r>
            <a:endParaRPr/>
          </a:p>
        </p:txBody>
      </p:sp>
      <p:pic>
        <p:nvPicPr>
          <p:cNvPr id="291" name="Google Shape;291;p42"/>
          <p:cNvPicPr preferRelativeResize="0"/>
          <p:nvPr/>
        </p:nvPicPr>
        <p:blipFill rotWithShape="1">
          <a:blip r:embed="rId3">
            <a:alphaModFix/>
          </a:blip>
          <a:srcRect b="0" l="17376" r="14130" t="0"/>
          <a:stretch/>
        </p:blipFill>
        <p:spPr>
          <a:xfrm>
            <a:off x="8646109" y="-12"/>
            <a:ext cx="497879" cy="726876"/>
          </a:xfrm>
          <a:prstGeom prst="rect">
            <a:avLst/>
          </a:prstGeom>
          <a:noFill/>
          <a:ln>
            <a:noFill/>
          </a:ln>
        </p:spPr>
      </p:pic>
      <p:pic>
        <p:nvPicPr>
          <p:cNvPr id="292" name="Google Shape;292;p42"/>
          <p:cNvPicPr preferRelativeResize="0"/>
          <p:nvPr/>
        </p:nvPicPr>
        <p:blipFill rotWithShape="1">
          <a:blip r:embed="rId4">
            <a:alphaModFix/>
          </a:blip>
          <a:srcRect b="0" l="11983" r="10550" t="8483"/>
          <a:stretch/>
        </p:blipFill>
        <p:spPr>
          <a:xfrm>
            <a:off x="2089587" y="1451025"/>
            <a:ext cx="4964823" cy="3496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Goals</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Design a device that can detect air pollutants in the surrounding area</a:t>
            </a:r>
            <a:endParaRPr sz="1400"/>
          </a:p>
          <a:p>
            <a:pPr indent="-317500" lvl="0" marL="457200" rtl="0" algn="l">
              <a:lnSpc>
                <a:spcPct val="150000"/>
              </a:lnSpc>
              <a:spcBef>
                <a:spcPts val="0"/>
              </a:spcBef>
              <a:spcAft>
                <a:spcPts val="0"/>
              </a:spcAft>
              <a:buSzPts val="1400"/>
              <a:buChar char="●"/>
            </a:pPr>
            <a:r>
              <a:rPr lang="en" sz="1400"/>
              <a:t>Estimate the EPA’s air quality index (AQI) </a:t>
            </a:r>
            <a:endParaRPr sz="1400"/>
          </a:p>
          <a:p>
            <a:pPr indent="-317500" lvl="0" marL="457200" rtl="0" algn="l">
              <a:lnSpc>
                <a:spcPct val="150000"/>
              </a:lnSpc>
              <a:spcBef>
                <a:spcPts val="0"/>
              </a:spcBef>
              <a:spcAft>
                <a:spcPts val="0"/>
              </a:spcAft>
              <a:buSzPts val="1400"/>
              <a:buChar char="●"/>
            </a:pPr>
            <a:r>
              <a:rPr lang="en" sz="1400"/>
              <a:t>Wirelessly send the data using a long distance, low power communication protocol</a:t>
            </a:r>
            <a:endParaRPr sz="1400"/>
          </a:p>
          <a:p>
            <a:pPr indent="-317500" lvl="0" marL="457200" rtl="0" algn="l">
              <a:lnSpc>
                <a:spcPct val="150000"/>
              </a:lnSpc>
              <a:spcBef>
                <a:spcPts val="0"/>
              </a:spcBef>
              <a:spcAft>
                <a:spcPts val="0"/>
              </a:spcAft>
              <a:buSzPts val="1400"/>
              <a:buChar char="●"/>
            </a:pPr>
            <a:r>
              <a:rPr lang="en" sz="1400"/>
              <a:t>Operate off of both solar power and battery</a:t>
            </a:r>
            <a:endParaRPr sz="1400"/>
          </a:p>
          <a:p>
            <a:pPr indent="-317500" lvl="0" marL="457200" rtl="0" algn="l">
              <a:lnSpc>
                <a:spcPct val="150000"/>
              </a:lnSpc>
              <a:spcBef>
                <a:spcPts val="0"/>
              </a:spcBef>
              <a:spcAft>
                <a:spcPts val="0"/>
              </a:spcAft>
              <a:buSzPts val="1400"/>
              <a:buChar char="●"/>
            </a:pPr>
            <a:r>
              <a:rPr lang="en" sz="1400"/>
              <a:t>Collected data will be displayed on a website</a:t>
            </a:r>
            <a:endParaRPr sz="1400"/>
          </a:p>
        </p:txBody>
      </p:sp>
      <p:pic>
        <p:nvPicPr>
          <p:cNvPr id="82" name="Google Shape;82;p16"/>
          <p:cNvPicPr preferRelativeResize="0"/>
          <p:nvPr/>
        </p:nvPicPr>
        <p:blipFill>
          <a:blip r:embed="rId3">
            <a:alphaModFix/>
          </a:blip>
          <a:stretch>
            <a:fillRect/>
          </a:stretch>
        </p:blipFill>
        <p:spPr>
          <a:xfrm>
            <a:off x="8499150" y="0"/>
            <a:ext cx="644851" cy="7732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Prototype</a:t>
            </a:r>
            <a:endParaRPr/>
          </a:p>
        </p:txBody>
      </p:sp>
      <p:pic>
        <p:nvPicPr>
          <p:cNvPr id="298" name="Google Shape;298;p43"/>
          <p:cNvPicPr preferRelativeResize="0"/>
          <p:nvPr/>
        </p:nvPicPr>
        <p:blipFill>
          <a:blip r:embed="rId3">
            <a:alphaModFix/>
          </a:blip>
          <a:stretch>
            <a:fillRect/>
          </a:stretch>
        </p:blipFill>
        <p:spPr>
          <a:xfrm>
            <a:off x="2050325" y="1017725"/>
            <a:ext cx="5232425" cy="3924300"/>
          </a:xfrm>
          <a:prstGeom prst="rect">
            <a:avLst/>
          </a:prstGeom>
          <a:noFill/>
          <a:ln>
            <a:noFill/>
          </a:ln>
        </p:spPr>
      </p:pic>
      <p:pic>
        <p:nvPicPr>
          <p:cNvPr id="299" name="Google Shape;299;p43"/>
          <p:cNvPicPr preferRelativeResize="0"/>
          <p:nvPr/>
        </p:nvPicPr>
        <p:blipFill rotWithShape="1">
          <a:blip r:embed="rId4">
            <a:alphaModFix/>
          </a:blip>
          <a:srcRect b="0" l="17376" r="14130" t="0"/>
          <a:stretch/>
        </p:blipFill>
        <p:spPr>
          <a:xfrm>
            <a:off x="8646109" y="-12"/>
            <a:ext cx="497879" cy="726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Prototype</a:t>
            </a:r>
            <a:endParaRPr/>
          </a:p>
        </p:txBody>
      </p:sp>
      <p:pic>
        <p:nvPicPr>
          <p:cNvPr id="305" name="Google Shape;305;p44"/>
          <p:cNvPicPr preferRelativeResize="0"/>
          <p:nvPr/>
        </p:nvPicPr>
        <p:blipFill rotWithShape="1">
          <a:blip r:embed="rId3">
            <a:alphaModFix/>
          </a:blip>
          <a:srcRect b="0" l="0" r="0" t="0"/>
          <a:stretch/>
        </p:blipFill>
        <p:spPr>
          <a:xfrm>
            <a:off x="2050325" y="1017725"/>
            <a:ext cx="5232425" cy="3924300"/>
          </a:xfrm>
          <a:prstGeom prst="rect">
            <a:avLst/>
          </a:prstGeom>
          <a:noFill/>
          <a:ln>
            <a:noFill/>
          </a:ln>
        </p:spPr>
      </p:pic>
      <p:pic>
        <p:nvPicPr>
          <p:cNvPr id="306" name="Google Shape;306;p44"/>
          <p:cNvPicPr preferRelativeResize="0"/>
          <p:nvPr/>
        </p:nvPicPr>
        <p:blipFill rotWithShape="1">
          <a:blip r:embed="rId4">
            <a:alphaModFix/>
          </a:blip>
          <a:srcRect b="0" l="17376" r="14130" t="0"/>
          <a:stretch/>
        </p:blipFill>
        <p:spPr>
          <a:xfrm>
            <a:off x="8646109" y="-12"/>
            <a:ext cx="497879" cy="7268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Firmware</a:t>
            </a:r>
            <a:endParaRPr/>
          </a:p>
        </p:txBody>
      </p:sp>
      <p:pic>
        <p:nvPicPr>
          <p:cNvPr id="312" name="Google Shape;312;p45"/>
          <p:cNvPicPr preferRelativeResize="0"/>
          <p:nvPr/>
        </p:nvPicPr>
        <p:blipFill rotWithShape="1">
          <a:blip r:embed="rId3">
            <a:alphaModFix/>
          </a:blip>
          <a:srcRect b="0" l="17376" r="14130" t="0"/>
          <a:stretch/>
        </p:blipFill>
        <p:spPr>
          <a:xfrm>
            <a:off x="8646109" y="-12"/>
            <a:ext cx="497879" cy="7268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Firmware Design Requirements</a:t>
            </a:r>
            <a:endParaRPr/>
          </a:p>
        </p:txBody>
      </p:sp>
      <p:sp>
        <p:nvSpPr>
          <p:cNvPr id="318" name="Google Shape;31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Read data from the sensors</a:t>
            </a:r>
            <a:endParaRPr/>
          </a:p>
          <a:p>
            <a:pPr indent="-342900" lvl="0" marL="457200" rtl="0" algn="l">
              <a:spcBef>
                <a:spcPts val="0"/>
              </a:spcBef>
              <a:spcAft>
                <a:spcPts val="0"/>
              </a:spcAft>
              <a:buSzPts val="1800"/>
              <a:buChar char="●"/>
            </a:pPr>
            <a:r>
              <a:rPr lang="en"/>
              <a:t>Transmit data over LoRaWAN</a:t>
            </a:r>
            <a:endParaRPr/>
          </a:p>
          <a:p>
            <a:pPr indent="-342900" lvl="0" marL="457200" rtl="0" algn="l">
              <a:spcBef>
                <a:spcPts val="0"/>
              </a:spcBef>
              <a:spcAft>
                <a:spcPts val="0"/>
              </a:spcAft>
              <a:buSzPts val="1800"/>
              <a:buChar char="●"/>
            </a:pPr>
            <a:r>
              <a:rPr lang="en"/>
              <a:t>Manage the system power</a:t>
            </a:r>
            <a:endParaRPr/>
          </a:p>
          <a:p>
            <a:pPr indent="-342900" lvl="0" marL="457200" rtl="0" algn="l">
              <a:spcBef>
                <a:spcPts val="0"/>
              </a:spcBef>
              <a:spcAft>
                <a:spcPts val="0"/>
              </a:spcAft>
              <a:buSzPts val="1800"/>
              <a:buChar char="●"/>
            </a:pPr>
            <a:r>
              <a:rPr lang="en"/>
              <a:t>Allow the user to manually read sensors from a shell</a:t>
            </a:r>
            <a:endParaRPr/>
          </a:p>
          <a:p>
            <a:pPr indent="0" lvl="0" marL="457200" rtl="0" algn="l">
              <a:spcBef>
                <a:spcPts val="1200"/>
              </a:spcBef>
              <a:spcAft>
                <a:spcPts val="1200"/>
              </a:spcAft>
              <a:buNone/>
            </a:pPr>
            <a:r>
              <a:t/>
            </a:r>
            <a:endParaRPr/>
          </a:p>
        </p:txBody>
      </p:sp>
      <p:pic>
        <p:nvPicPr>
          <p:cNvPr id="319" name="Google Shape;319;p46"/>
          <p:cNvPicPr preferRelativeResize="0"/>
          <p:nvPr/>
        </p:nvPicPr>
        <p:blipFill rotWithShape="1">
          <a:blip r:embed="rId3">
            <a:alphaModFix/>
          </a:blip>
          <a:srcRect b="0" l="17376" r="14130" t="0"/>
          <a:stretch/>
        </p:blipFill>
        <p:spPr>
          <a:xfrm>
            <a:off x="8646109" y="-12"/>
            <a:ext cx="497879" cy="7268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Firmware Block Diagram</a:t>
            </a:r>
            <a:endParaRPr/>
          </a:p>
        </p:txBody>
      </p:sp>
      <p:pic>
        <p:nvPicPr>
          <p:cNvPr id="325" name="Google Shape;325;p47"/>
          <p:cNvPicPr preferRelativeResize="0"/>
          <p:nvPr/>
        </p:nvPicPr>
        <p:blipFill rotWithShape="1">
          <a:blip r:embed="rId3">
            <a:alphaModFix/>
          </a:blip>
          <a:srcRect b="0" l="17376" r="14130" t="0"/>
          <a:stretch/>
        </p:blipFill>
        <p:spPr>
          <a:xfrm>
            <a:off x="8646109" y="-12"/>
            <a:ext cx="497879" cy="726876"/>
          </a:xfrm>
          <a:prstGeom prst="rect">
            <a:avLst/>
          </a:prstGeom>
          <a:noFill/>
          <a:ln>
            <a:noFill/>
          </a:ln>
        </p:spPr>
      </p:pic>
      <p:pic>
        <p:nvPicPr>
          <p:cNvPr id="326" name="Google Shape;326;p47"/>
          <p:cNvPicPr preferRelativeResize="0"/>
          <p:nvPr/>
        </p:nvPicPr>
        <p:blipFill rotWithShape="1">
          <a:blip r:embed="rId4">
            <a:alphaModFix/>
          </a:blip>
          <a:srcRect b="2455" l="15796" r="1626" t="27393"/>
          <a:stretch/>
        </p:blipFill>
        <p:spPr>
          <a:xfrm>
            <a:off x="1939487" y="1327775"/>
            <a:ext cx="5265024" cy="34395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 Time Operating System</a:t>
            </a:r>
            <a:endParaRPr/>
          </a:p>
        </p:txBody>
      </p:sp>
      <p:sp>
        <p:nvSpPr>
          <p:cNvPr id="332" name="Google Shape;332;p48"/>
          <p:cNvSpPr txBox="1"/>
          <p:nvPr>
            <p:ph idx="1" type="body"/>
          </p:nvPr>
        </p:nvSpPr>
        <p:spPr>
          <a:xfrm>
            <a:off x="311700" y="1161900"/>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Char char="●"/>
            </a:pPr>
            <a:r>
              <a:rPr lang="en" sz="1200"/>
              <a:t>Selected Component: </a:t>
            </a:r>
            <a:r>
              <a:rPr b="1" lang="en" sz="1200"/>
              <a:t>Zephyr RTOS</a:t>
            </a:r>
            <a:r>
              <a:rPr lang="en" sz="1200"/>
              <a:t>  </a:t>
            </a:r>
            <a:endParaRPr sz="1200"/>
          </a:p>
          <a:p>
            <a:pPr indent="-304800" lvl="0" marL="457200" rtl="0" algn="l">
              <a:lnSpc>
                <a:spcPct val="150000"/>
              </a:lnSpc>
              <a:spcBef>
                <a:spcPts val="0"/>
              </a:spcBef>
              <a:spcAft>
                <a:spcPts val="0"/>
              </a:spcAft>
              <a:buSzPts val="1200"/>
              <a:buChar char="●"/>
            </a:pPr>
            <a:r>
              <a:rPr lang="en" sz="1200"/>
              <a:t>We </a:t>
            </a:r>
            <a:r>
              <a:rPr lang="en" sz="1200"/>
              <a:t>preferred</a:t>
            </a:r>
            <a:r>
              <a:rPr lang="en" sz="1200"/>
              <a:t> working in a command line environment over an IDE</a:t>
            </a:r>
            <a:endParaRPr sz="1200"/>
          </a:p>
          <a:p>
            <a:pPr indent="-304800" lvl="0" marL="457200" rtl="0" algn="l">
              <a:lnSpc>
                <a:spcPct val="150000"/>
              </a:lnSpc>
              <a:spcBef>
                <a:spcPts val="0"/>
              </a:spcBef>
              <a:spcAft>
                <a:spcPts val="0"/>
              </a:spcAft>
              <a:buSzPts val="1200"/>
              <a:buChar char="●"/>
            </a:pPr>
            <a:r>
              <a:rPr lang="en" sz="1200"/>
              <a:t>FreeRTOS is bare bones</a:t>
            </a:r>
            <a:endParaRPr sz="1200"/>
          </a:p>
          <a:p>
            <a:pPr indent="0" lvl="0" marL="457200" rtl="0" algn="l">
              <a:spcBef>
                <a:spcPts val="1200"/>
              </a:spcBef>
              <a:spcAft>
                <a:spcPts val="1200"/>
              </a:spcAft>
              <a:buNone/>
            </a:pPr>
            <a:r>
              <a:t/>
            </a:r>
            <a:endParaRPr sz="1400"/>
          </a:p>
        </p:txBody>
      </p:sp>
      <p:graphicFrame>
        <p:nvGraphicFramePr>
          <p:cNvPr id="333" name="Google Shape;333;p48"/>
          <p:cNvGraphicFramePr/>
          <p:nvPr/>
        </p:nvGraphicFramePr>
        <p:xfrm>
          <a:off x="1259100" y="2303475"/>
          <a:ext cx="3000000" cy="3000000"/>
        </p:xfrm>
        <a:graphic>
          <a:graphicData uri="http://schemas.openxmlformats.org/drawingml/2006/table">
            <a:tbl>
              <a:tblPr>
                <a:noFill/>
                <a:tableStyleId>{BF090CAB-772F-4FD4-BB6C-59AC43ACD3C1}</a:tableStyleId>
              </a:tblPr>
              <a:tblGrid>
                <a:gridCol w="1735000"/>
                <a:gridCol w="2084300"/>
                <a:gridCol w="1963925"/>
              </a:tblGrid>
              <a:tr h="275375">
                <a:tc>
                  <a:txBody>
                    <a:bodyPr/>
                    <a:lstStyle/>
                    <a:p>
                      <a:pPr indent="0" lvl="0" marL="0" rtl="0" algn="l">
                        <a:spcBef>
                          <a:spcPts val="0"/>
                        </a:spcBef>
                        <a:spcAft>
                          <a:spcPts val="0"/>
                        </a:spcAft>
                        <a:buNone/>
                      </a:pPr>
                      <a:r>
                        <a:t/>
                      </a:r>
                      <a:endParaRPr sz="1000"/>
                    </a:p>
                  </a:txBody>
                  <a:tcPr marT="91425" marB="91425" marR="91425" marL="91425" anchor="ctr">
                    <a:solidFill>
                      <a:srgbClr val="B7B7B7"/>
                    </a:solidFill>
                  </a:tcPr>
                </a:tc>
                <a:tc>
                  <a:txBody>
                    <a:bodyPr/>
                    <a:lstStyle/>
                    <a:p>
                      <a:pPr indent="0" lvl="0" marL="0" rtl="0" algn="l">
                        <a:spcBef>
                          <a:spcPts val="0"/>
                        </a:spcBef>
                        <a:spcAft>
                          <a:spcPts val="0"/>
                        </a:spcAft>
                        <a:buNone/>
                      </a:pPr>
                      <a:r>
                        <a:rPr lang="en" sz="1000"/>
                        <a:t>FreeRTOS + STM32Cube IDE</a:t>
                      </a:r>
                      <a:endParaRPr sz="1000"/>
                    </a:p>
                  </a:txBody>
                  <a:tcPr marT="91425" marB="91425" marR="91425" marL="91425" anchor="ctr">
                    <a:lnR cap="flat" cmpd="sng" w="28575">
                      <a:solidFill>
                        <a:schemeClr val="accent1"/>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n" sz="1000"/>
                        <a:t>Zephyr RTOS</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12950">
                <a:tc>
                  <a:txBody>
                    <a:bodyPr/>
                    <a:lstStyle/>
                    <a:p>
                      <a:pPr indent="0" lvl="0" marL="0" rtl="0" algn="l">
                        <a:spcBef>
                          <a:spcPts val="0"/>
                        </a:spcBef>
                        <a:spcAft>
                          <a:spcPts val="0"/>
                        </a:spcAft>
                        <a:buNone/>
                      </a:pPr>
                      <a:r>
                        <a:rPr lang="en" sz="1000"/>
                        <a:t>Dev Environment</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IDE</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CLI + Text Editor</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Driver Model</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HAL</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Device Tree</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User Shell</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External code available</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Built-in</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Power </a:t>
                      </a:r>
                      <a:r>
                        <a:rPr lang="en" sz="1000"/>
                        <a:t>Management</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External code available</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Built-in</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LoRaWAN Drivers</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Built-in</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Built-in</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Empty Project Size (kB)</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6.3</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13.1</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4285F4"/>
                      </a:solidFill>
                      <a:prstDash val="solid"/>
                      <a:round/>
                      <a:headEnd len="sm" w="sm" type="none"/>
                      <a:tailEnd len="sm" w="sm" type="none"/>
                    </a:lnB>
                  </a:tcPr>
                </a:tc>
              </a:tr>
            </a:tbl>
          </a:graphicData>
        </a:graphic>
      </p:graphicFrame>
      <p:pic>
        <p:nvPicPr>
          <p:cNvPr id="334" name="Google Shape;334;p48"/>
          <p:cNvPicPr preferRelativeResize="0"/>
          <p:nvPr/>
        </p:nvPicPr>
        <p:blipFill>
          <a:blip r:embed="rId3">
            <a:alphaModFix/>
          </a:blip>
          <a:stretch>
            <a:fillRect/>
          </a:stretch>
        </p:blipFill>
        <p:spPr>
          <a:xfrm>
            <a:off x="5710973" y="445025"/>
            <a:ext cx="2588600" cy="1634900"/>
          </a:xfrm>
          <a:prstGeom prst="rect">
            <a:avLst/>
          </a:prstGeom>
          <a:noFill/>
          <a:ln>
            <a:noFill/>
          </a:ln>
        </p:spPr>
      </p:pic>
      <p:pic>
        <p:nvPicPr>
          <p:cNvPr id="335" name="Google Shape;335;p48"/>
          <p:cNvPicPr preferRelativeResize="0"/>
          <p:nvPr/>
        </p:nvPicPr>
        <p:blipFill rotWithShape="1">
          <a:blip r:embed="rId4">
            <a:alphaModFix/>
          </a:blip>
          <a:srcRect b="0" l="17376" r="14130" t="0"/>
          <a:stretch/>
        </p:blipFill>
        <p:spPr>
          <a:xfrm>
            <a:off x="8646109" y="-12"/>
            <a:ext cx="497879" cy="7268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Firmware Design - Data Packet</a:t>
            </a:r>
            <a:endParaRPr/>
          </a:p>
        </p:txBody>
      </p:sp>
      <p:sp>
        <p:nvSpPr>
          <p:cNvPr id="341" name="Google Shape;341;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Sensor readings are packaged and sent over LoRaWAN using the CayenneLPP format</a:t>
            </a:r>
            <a:endParaRPr sz="1400"/>
          </a:p>
          <a:p>
            <a:pPr indent="0" lvl="0" marL="0" rtl="0" algn="l">
              <a:spcBef>
                <a:spcPts val="1200"/>
              </a:spcBef>
              <a:spcAft>
                <a:spcPts val="0"/>
              </a:spcAft>
              <a:buNone/>
            </a:pPr>
            <a:r>
              <a:rPr lang="en" sz="1400"/>
              <a:t>Contains the following:</a:t>
            </a:r>
            <a:endParaRPr sz="1400"/>
          </a:p>
          <a:p>
            <a:pPr indent="-317500" lvl="0" marL="457200" rtl="0" algn="l">
              <a:spcBef>
                <a:spcPts val="1200"/>
              </a:spcBef>
              <a:spcAft>
                <a:spcPts val="0"/>
              </a:spcAft>
              <a:buSzPts val="1400"/>
              <a:buChar char="●"/>
            </a:pPr>
            <a:r>
              <a:rPr lang="en" sz="1400"/>
              <a:t>Channel (e.g. BME688)</a:t>
            </a:r>
            <a:endParaRPr sz="1400"/>
          </a:p>
          <a:p>
            <a:pPr indent="-317500" lvl="0" marL="457200" rtl="0" algn="l">
              <a:spcBef>
                <a:spcPts val="0"/>
              </a:spcBef>
              <a:spcAft>
                <a:spcPts val="0"/>
              </a:spcAft>
              <a:buSzPts val="1400"/>
              <a:buChar char="●"/>
            </a:pPr>
            <a:r>
              <a:rPr lang="en" sz="1400"/>
              <a:t>Type (e.g. temperature)</a:t>
            </a:r>
            <a:endParaRPr sz="1400"/>
          </a:p>
          <a:p>
            <a:pPr indent="-317500" lvl="0" marL="457200" rtl="0" algn="l">
              <a:spcBef>
                <a:spcPts val="0"/>
              </a:spcBef>
              <a:spcAft>
                <a:spcPts val="0"/>
              </a:spcAft>
              <a:buSzPts val="1400"/>
              <a:buChar char="●"/>
            </a:pPr>
            <a:r>
              <a:rPr lang="en" sz="1400"/>
              <a:t>Data bytes (the payload)</a:t>
            </a:r>
            <a:endParaRPr sz="1400"/>
          </a:p>
        </p:txBody>
      </p:sp>
      <p:pic>
        <p:nvPicPr>
          <p:cNvPr id="342" name="Google Shape;342;p49"/>
          <p:cNvPicPr preferRelativeResize="0"/>
          <p:nvPr/>
        </p:nvPicPr>
        <p:blipFill rotWithShape="1">
          <a:blip r:embed="rId3">
            <a:alphaModFix/>
          </a:blip>
          <a:srcRect b="0" l="0" r="0" t="0"/>
          <a:stretch/>
        </p:blipFill>
        <p:spPr>
          <a:xfrm>
            <a:off x="3506663" y="2725388"/>
            <a:ext cx="4840173" cy="1312225"/>
          </a:xfrm>
          <a:prstGeom prst="rect">
            <a:avLst/>
          </a:prstGeom>
          <a:noFill/>
          <a:ln>
            <a:noFill/>
          </a:ln>
        </p:spPr>
      </p:pic>
      <p:pic>
        <p:nvPicPr>
          <p:cNvPr id="343" name="Google Shape;343;p49"/>
          <p:cNvPicPr preferRelativeResize="0"/>
          <p:nvPr/>
        </p:nvPicPr>
        <p:blipFill rotWithShape="1">
          <a:blip r:embed="rId4">
            <a:alphaModFix/>
          </a:blip>
          <a:srcRect b="0" l="17376" r="14130" t="0"/>
          <a:stretch/>
        </p:blipFill>
        <p:spPr>
          <a:xfrm>
            <a:off x="8646109" y="-12"/>
            <a:ext cx="497879" cy="7268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Firmware Design - Power Management</a:t>
            </a:r>
            <a:endParaRPr/>
          </a:p>
        </p:txBody>
      </p:sp>
      <p:sp>
        <p:nvSpPr>
          <p:cNvPr id="349" name="Google Shape;349;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SPS30 is turned off when not in use</a:t>
            </a:r>
            <a:endParaRPr sz="1400"/>
          </a:p>
          <a:p>
            <a:pPr indent="-317500" lvl="0" marL="457200" rtl="0" algn="l">
              <a:lnSpc>
                <a:spcPct val="150000"/>
              </a:lnSpc>
              <a:spcBef>
                <a:spcPts val="0"/>
              </a:spcBef>
              <a:spcAft>
                <a:spcPts val="0"/>
              </a:spcAft>
              <a:buSzPts val="1400"/>
              <a:buChar char="●"/>
            </a:pPr>
            <a:r>
              <a:rPr lang="en" sz="1400"/>
              <a:t>MCU enters sleep state (stop1) when no measurements are being performed</a:t>
            </a:r>
            <a:endParaRPr sz="1400"/>
          </a:p>
          <a:p>
            <a:pPr indent="-317500" lvl="0" marL="457200" rtl="0" algn="l">
              <a:lnSpc>
                <a:spcPct val="150000"/>
              </a:lnSpc>
              <a:spcBef>
                <a:spcPts val="0"/>
              </a:spcBef>
              <a:spcAft>
                <a:spcPts val="0"/>
              </a:spcAft>
              <a:buSzPts val="1400"/>
              <a:buChar char="●"/>
            </a:pPr>
            <a:r>
              <a:rPr lang="en" sz="1400"/>
              <a:t>Unable to access lowest, low-power mode through Zephyr</a:t>
            </a:r>
            <a:endParaRPr sz="1400"/>
          </a:p>
          <a:p>
            <a:pPr indent="-317500" lvl="1" marL="914400" rtl="0" algn="l">
              <a:lnSpc>
                <a:spcPct val="150000"/>
              </a:lnSpc>
              <a:spcBef>
                <a:spcPts val="0"/>
              </a:spcBef>
              <a:spcAft>
                <a:spcPts val="0"/>
              </a:spcAft>
              <a:buSzPts val="1400"/>
              <a:buChar char="○"/>
            </a:pPr>
            <a:r>
              <a:rPr lang="en"/>
              <a:t>Needed to use the low-level HAL drivers</a:t>
            </a:r>
            <a:endParaRPr sz="1400"/>
          </a:p>
        </p:txBody>
      </p:sp>
      <p:pic>
        <p:nvPicPr>
          <p:cNvPr id="350" name="Google Shape;350;p50"/>
          <p:cNvPicPr preferRelativeResize="0"/>
          <p:nvPr/>
        </p:nvPicPr>
        <p:blipFill rotWithShape="1">
          <a:blip r:embed="rId3">
            <a:alphaModFix/>
          </a:blip>
          <a:srcRect b="0" l="17376" r="14130" t="0"/>
          <a:stretch/>
        </p:blipFill>
        <p:spPr>
          <a:xfrm>
            <a:off x="8646109" y="-12"/>
            <a:ext cx="497879" cy="7268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Web Application &amp; Backend</a:t>
            </a:r>
            <a:endParaRPr/>
          </a:p>
        </p:txBody>
      </p:sp>
      <p:pic>
        <p:nvPicPr>
          <p:cNvPr id="356" name="Google Shape;356;p51"/>
          <p:cNvPicPr preferRelativeResize="0"/>
          <p:nvPr/>
        </p:nvPicPr>
        <p:blipFill>
          <a:blip r:embed="rId3">
            <a:alphaModFix/>
          </a:blip>
          <a:stretch>
            <a:fillRect/>
          </a:stretch>
        </p:blipFill>
        <p:spPr>
          <a:xfrm>
            <a:off x="8499150" y="0"/>
            <a:ext cx="644851" cy="7732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 Requirements</a:t>
            </a:r>
            <a:endParaRPr/>
          </a:p>
        </p:txBody>
      </p:sp>
      <p:sp>
        <p:nvSpPr>
          <p:cNvPr id="362" name="Google Shape;362;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Display data on a map overlay</a:t>
            </a:r>
            <a:endParaRPr/>
          </a:p>
          <a:p>
            <a:pPr indent="-342900" lvl="0" marL="457200" rtl="0" algn="l">
              <a:lnSpc>
                <a:spcPct val="150000"/>
              </a:lnSpc>
              <a:spcBef>
                <a:spcPts val="0"/>
              </a:spcBef>
              <a:spcAft>
                <a:spcPts val="0"/>
              </a:spcAft>
              <a:buSzPts val="1800"/>
              <a:buChar char="●"/>
            </a:pPr>
            <a:r>
              <a:rPr lang="en"/>
              <a:t>Anyone can view the sensor data</a:t>
            </a:r>
            <a:endParaRPr/>
          </a:p>
          <a:p>
            <a:pPr indent="-317500" lvl="1" marL="914400" rtl="0" algn="l">
              <a:lnSpc>
                <a:spcPct val="150000"/>
              </a:lnSpc>
              <a:spcBef>
                <a:spcPts val="0"/>
              </a:spcBef>
              <a:spcAft>
                <a:spcPts val="0"/>
              </a:spcAft>
              <a:buSzPts val="1400"/>
              <a:buChar char="○"/>
            </a:pPr>
            <a:r>
              <a:rPr lang="en"/>
              <a:t>Device specific info is private</a:t>
            </a:r>
            <a:endParaRPr/>
          </a:p>
          <a:p>
            <a:pPr indent="-342900" lvl="0" marL="457200" rtl="0" algn="l">
              <a:lnSpc>
                <a:spcPct val="150000"/>
              </a:lnSpc>
              <a:spcBef>
                <a:spcPts val="0"/>
              </a:spcBef>
              <a:spcAft>
                <a:spcPts val="0"/>
              </a:spcAft>
              <a:buSzPts val="1800"/>
              <a:buChar char="●"/>
            </a:pPr>
            <a:r>
              <a:rPr lang="en"/>
              <a:t>Send email alerts based on sensor readings</a:t>
            </a:r>
            <a:endParaRPr/>
          </a:p>
          <a:p>
            <a:pPr indent="0" lvl="0" marL="0" rtl="0" algn="l">
              <a:spcBef>
                <a:spcPts val="1200"/>
              </a:spcBef>
              <a:spcAft>
                <a:spcPts val="1200"/>
              </a:spcAft>
              <a:buNone/>
            </a:pPr>
            <a:r>
              <a:t/>
            </a:r>
            <a:endParaRPr/>
          </a:p>
        </p:txBody>
      </p:sp>
      <p:pic>
        <p:nvPicPr>
          <p:cNvPr id="363" name="Google Shape;363;p52"/>
          <p:cNvPicPr preferRelativeResize="0"/>
          <p:nvPr/>
        </p:nvPicPr>
        <p:blipFill>
          <a:blip r:embed="rId3">
            <a:alphaModFix/>
          </a:blip>
          <a:stretch>
            <a:fillRect/>
          </a:stretch>
        </p:blipFill>
        <p:spPr>
          <a:xfrm>
            <a:off x="8499150" y="0"/>
            <a:ext cx="644851" cy="7732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Objective</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L</a:t>
            </a:r>
            <a:r>
              <a:rPr lang="en"/>
              <a:t>ow cost and lightweight</a:t>
            </a:r>
            <a:endParaRPr/>
          </a:p>
          <a:p>
            <a:pPr indent="-342900" lvl="0" marL="457200" rtl="0" algn="l">
              <a:lnSpc>
                <a:spcPct val="150000"/>
              </a:lnSpc>
              <a:spcBef>
                <a:spcPts val="0"/>
              </a:spcBef>
              <a:spcAft>
                <a:spcPts val="0"/>
              </a:spcAft>
              <a:buSzPts val="1800"/>
              <a:buChar char="●"/>
            </a:pPr>
            <a:r>
              <a:rPr lang="en"/>
              <a:t>Require little to no maintenance</a:t>
            </a:r>
            <a:endParaRPr/>
          </a:p>
          <a:p>
            <a:pPr indent="-342900" lvl="0" marL="457200" rtl="0" algn="l">
              <a:lnSpc>
                <a:spcPct val="150000"/>
              </a:lnSpc>
              <a:spcBef>
                <a:spcPts val="0"/>
              </a:spcBef>
              <a:spcAft>
                <a:spcPts val="0"/>
              </a:spcAft>
              <a:buSzPts val="1800"/>
              <a:buChar char="●"/>
            </a:pPr>
            <a:r>
              <a:rPr lang="en"/>
              <a:t>Easy to install</a:t>
            </a:r>
            <a:endParaRPr/>
          </a:p>
          <a:p>
            <a:pPr indent="-342900" lvl="0" marL="457200" rtl="0" algn="l">
              <a:lnSpc>
                <a:spcPct val="150000"/>
              </a:lnSpc>
              <a:spcBef>
                <a:spcPts val="0"/>
              </a:spcBef>
              <a:spcAft>
                <a:spcPts val="0"/>
              </a:spcAft>
              <a:buSzPts val="1800"/>
              <a:buChar char="●"/>
            </a:pPr>
            <a:r>
              <a:rPr lang="en"/>
              <a:t>Communicate sensor data over a LoRaWAN network</a:t>
            </a:r>
            <a:endParaRPr/>
          </a:p>
          <a:p>
            <a:pPr indent="-342900" lvl="0" marL="457200" rtl="0" algn="l">
              <a:lnSpc>
                <a:spcPct val="150000"/>
              </a:lnSpc>
              <a:spcBef>
                <a:spcPts val="0"/>
              </a:spcBef>
              <a:spcAft>
                <a:spcPts val="0"/>
              </a:spcAft>
              <a:buSzPts val="1800"/>
              <a:buChar char="●"/>
            </a:pPr>
            <a:r>
              <a:rPr lang="en"/>
              <a:t>Display collected sensor data on a web application</a:t>
            </a:r>
            <a:endParaRPr/>
          </a:p>
          <a:p>
            <a:pPr indent="0" lvl="0" marL="0" rtl="0" algn="l">
              <a:spcBef>
                <a:spcPts val="1200"/>
              </a:spcBef>
              <a:spcAft>
                <a:spcPts val="1200"/>
              </a:spcAft>
              <a:buNone/>
            </a:pPr>
            <a:r>
              <a:t/>
            </a:r>
            <a:endParaRPr/>
          </a:p>
        </p:txBody>
      </p:sp>
      <p:pic>
        <p:nvPicPr>
          <p:cNvPr id="89" name="Google Shape;89;p17"/>
          <p:cNvPicPr preferRelativeResize="0"/>
          <p:nvPr/>
        </p:nvPicPr>
        <p:blipFill rotWithShape="1">
          <a:blip r:embed="rId3">
            <a:alphaModFix/>
          </a:blip>
          <a:srcRect b="0" l="17376" r="14130" t="0"/>
          <a:stretch/>
        </p:blipFill>
        <p:spPr>
          <a:xfrm>
            <a:off x="8646109" y="-12"/>
            <a:ext cx="497879" cy="7268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Requirements</a:t>
            </a:r>
            <a:endParaRPr/>
          </a:p>
        </p:txBody>
      </p:sp>
      <p:sp>
        <p:nvSpPr>
          <p:cNvPr id="369" name="Google Shape;369;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Web server</a:t>
            </a:r>
            <a:endParaRPr/>
          </a:p>
          <a:p>
            <a:pPr indent="-342900" lvl="0" marL="457200" rtl="0" algn="l">
              <a:spcBef>
                <a:spcPts val="0"/>
              </a:spcBef>
              <a:spcAft>
                <a:spcPts val="0"/>
              </a:spcAft>
              <a:buSzPts val="1800"/>
              <a:buChar char="●"/>
            </a:pPr>
            <a:r>
              <a:rPr lang="en"/>
              <a:t>Run code cheaply → serverless</a:t>
            </a:r>
            <a:endParaRPr/>
          </a:p>
          <a:p>
            <a:pPr indent="-342900" lvl="0" marL="457200" rtl="0" algn="l">
              <a:spcBef>
                <a:spcPts val="0"/>
              </a:spcBef>
              <a:spcAft>
                <a:spcPts val="0"/>
              </a:spcAft>
              <a:buSzPts val="1800"/>
              <a:buChar char="●"/>
            </a:pPr>
            <a:r>
              <a:rPr lang="en"/>
              <a:t>Store and retrieve data</a:t>
            </a:r>
            <a:endParaRPr/>
          </a:p>
          <a:p>
            <a:pPr indent="-342900" lvl="0" marL="457200" rtl="0" algn="l">
              <a:spcBef>
                <a:spcPts val="0"/>
              </a:spcBef>
              <a:spcAft>
                <a:spcPts val="0"/>
              </a:spcAft>
              <a:buSzPts val="1800"/>
              <a:buChar char="●"/>
            </a:pPr>
            <a:r>
              <a:rPr lang="en"/>
              <a:t>IoT-related services</a:t>
            </a:r>
            <a:endParaRPr/>
          </a:p>
        </p:txBody>
      </p:sp>
      <p:pic>
        <p:nvPicPr>
          <p:cNvPr id="370" name="Google Shape;370;p53"/>
          <p:cNvPicPr preferRelativeResize="0"/>
          <p:nvPr/>
        </p:nvPicPr>
        <p:blipFill>
          <a:blip r:embed="rId3">
            <a:alphaModFix/>
          </a:blip>
          <a:stretch>
            <a:fillRect/>
          </a:stretch>
        </p:blipFill>
        <p:spPr>
          <a:xfrm>
            <a:off x="8499150" y="0"/>
            <a:ext cx="644851" cy="7732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LoRaWAN Architecture and Requirements</a:t>
            </a:r>
            <a:endParaRPr/>
          </a:p>
        </p:txBody>
      </p:sp>
      <p:sp>
        <p:nvSpPr>
          <p:cNvPr id="376" name="Google Shape;376;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Join server</a:t>
            </a:r>
            <a:endParaRPr/>
          </a:p>
          <a:p>
            <a:pPr indent="-342900" lvl="0" marL="457200" rtl="0" algn="l">
              <a:spcBef>
                <a:spcPts val="0"/>
              </a:spcBef>
              <a:spcAft>
                <a:spcPts val="0"/>
              </a:spcAft>
              <a:buSzPts val="1800"/>
              <a:buChar char="●"/>
            </a:pPr>
            <a:r>
              <a:rPr lang="en"/>
              <a:t>Network server</a:t>
            </a:r>
            <a:endParaRPr/>
          </a:p>
          <a:p>
            <a:pPr indent="-342900" lvl="0" marL="457200" rtl="0" algn="l">
              <a:spcBef>
                <a:spcPts val="0"/>
              </a:spcBef>
              <a:spcAft>
                <a:spcPts val="0"/>
              </a:spcAft>
              <a:buSzPts val="1800"/>
              <a:buChar char="●"/>
            </a:pPr>
            <a:r>
              <a:rPr lang="en"/>
              <a:t>Application server</a:t>
            </a:r>
            <a:endParaRPr/>
          </a:p>
          <a:p>
            <a:pPr indent="-342900" lvl="0" marL="457200" rtl="0" algn="l">
              <a:spcBef>
                <a:spcPts val="0"/>
              </a:spcBef>
              <a:spcAft>
                <a:spcPts val="0"/>
              </a:spcAft>
              <a:buSzPts val="1800"/>
              <a:buChar char="●"/>
            </a:pPr>
            <a:r>
              <a:rPr lang="en"/>
              <a:t>Physical gateway</a:t>
            </a:r>
            <a:endParaRPr/>
          </a:p>
        </p:txBody>
      </p:sp>
      <p:pic>
        <p:nvPicPr>
          <p:cNvPr id="377" name="Google Shape;377;p54"/>
          <p:cNvPicPr preferRelativeResize="0"/>
          <p:nvPr/>
        </p:nvPicPr>
        <p:blipFill>
          <a:blip r:embed="rId3">
            <a:alphaModFix/>
          </a:blip>
          <a:stretch>
            <a:fillRect/>
          </a:stretch>
        </p:blipFill>
        <p:spPr>
          <a:xfrm>
            <a:off x="8499150" y="0"/>
            <a:ext cx="644851" cy="77320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Backend Services</a:t>
            </a:r>
            <a:endParaRPr/>
          </a:p>
        </p:txBody>
      </p:sp>
      <p:graphicFrame>
        <p:nvGraphicFramePr>
          <p:cNvPr id="383" name="Google Shape;383;p55"/>
          <p:cNvGraphicFramePr/>
          <p:nvPr/>
        </p:nvGraphicFramePr>
        <p:xfrm>
          <a:off x="1339213" y="1121425"/>
          <a:ext cx="3000000" cy="3000000"/>
        </p:xfrm>
        <a:graphic>
          <a:graphicData uri="http://schemas.openxmlformats.org/drawingml/2006/table">
            <a:tbl>
              <a:tblPr>
                <a:noFill/>
                <a:tableStyleId>{BF090CAB-772F-4FD4-BB6C-59AC43ACD3C1}</a:tableStyleId>
              </a:tblPr>
              <a:tblGrid>
                <a:gridCol w="1688800"/>
                <a:gridCol w="1656000"/>
                <a:gridCol w="1560375"/>
                <a:gridCol w="1560375"/>
              </a:tblGrid>
              <a:tr h="275375">
                <a:tc>
                  <a:txBody>
                    <a:bodyPr/>
                    <a:lstStyle/>
                    <a:p>
                      <a:pPr indent="0" lvl="0" marL="0" rtl="0" algn="l">
                        <a:spcBef>
                          <a:spcPts val="0"/>
                        </a:spcBef>
                        <a:spcAft>
                          <a:spcPts val="0"/>
                        </a:spcAft>
                        <a:buNone/>
                      </a:pPr>
                      <a:r>
                        <a:t/>
                      </a:r>
                      <a:endParaRPr sz="1000"/>
                    </a:p>
                  </a:txBody>
                  <a:tcPr marT="91425" marB="91425" marR="91425" marL="91425" anchor="ctr">
                    <a:solidFill>
                      <a:srgbClr val="B7B7B7"/>
                    </a:solidFill>
                  </a:tcPr>
                </a:tc>
                <a:tc>
                  <a:txBody>
                    <a:bodyPr/>
                    <a:lstStyle/>
                    <a:p>
                      <a:pPr indent="0" lvl="0" marL="0" rtl="0" algn="ctr">
                        <a:spcBef>
                          <a:spcPts val="0"/>
                        </a:spcBef>
                        <a:spcAft>
                          <a:spcPts val="0"/>
                        </a:spcAft>
                        <a:buNone/>
                      </a:pPr>
                      <a:r>
                        <a:rPr lang="en" sz="1000"/>
                        <a:t>Microsoft Azure</a:t>
                      </a:r>
                      <a:endParaRPr sz="1000"/>
                    </a:p>
                  </a:txBody>
                  <a:tcPr marT="91425" marB="91425" marR="91425" marL="91425" anchor="ctr">
                    <a:lnR cap="flat" cmpd="sng" w="9525">
                      <a:solidFill>
                        <a:srgbClr val="9E9E9E"/>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rPr lang="en" sz="1000"/>
                        <a:t>Amazon Web Services</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1000">
                          <a:solidFill>
                            <a:schemeClr val="dk1"/>
                          </a:solidFill>
                        </a:rPr>
                        <a:t>Supabase</a:t>
                      </a:r>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100000">
                <a:tc>
                  <a:txBody>
                    <a:bodyPr/>
                    <a:lstStyle/>
                    <a:p>
                      <a:pPr indent="0" lvl="0" marL="0" rtl="0" algn="l">
                        <a:spcBef>
                          <a:spcPts val="0"/>
                        </a:spcBef>
                        <a:spcAft>
                          <a:spcPts val="0"/>
                        </a:spcAft>
                        <a:buNone/>
                      </a:pPr>
                      <a:r>
                        <a:rPr lang="en" sz="1000"/>
                        <a:t>Cost</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Free-tier, depends</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Free-tier, depends</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Free-tier, $25 / mo</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Maturity</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14 years</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16 years</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2 years</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Pricing Structure</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Complex</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Complex</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Simple</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Iteration Speed</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Slower</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Slower</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Faster</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Complexity</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Very Complex</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Very Complex</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Simple</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Services Integration</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Extensive</a:t>
                      </a:r>
                      <a:endParaRPr sz="10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Extensive</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E69138"/>
                      </a:solidFill>
                      <a:prstDash val="solid"/>
                      <a:round/>
                      <a:headEnd len="sm" w="sm" type="none"/>
                      <a:tailEnd len="sm" w="sm" type="none"/>
                    </a:lnB>
                  </a:tcPr>
                </a:tc>
                <a:tc>
                  <a:txBody>
                    <a:bodyPr/>
                    <a:lstStyle/>
                    <a:p>
                      <a:pPr indent="0" lvl="0" marL="0" rtl="0" algn="l">
                        <a:spcBef>
                          <a:spcPts val="0"/>
                        </a:spcBef>
                        <a:spcAft>
                          <a:spcPts val="0"/>
                        </a:spcAft>
                        <a:buNone/>
                      </a:pPr>
                      <a:r>
                        <a:rPr lang="en" sz="1000"/>
                        <a:t>Limited</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LoRaWAN Services?</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No</a:t>
                      </a:r>
                      <a:endParaRPr sz="1000"/>
                    </a:p>
                  </a:txBody>
                  <a:tcPr marT="91425" marB="91425" marR="91425" marL="91425" anchor="ctr">
                    <a:lnR cap="flat" cmpd="sng" w="28575">
                      <a:solidFill>
                        <a:srgbClr val="E69138"/>
                      </a:solidFill>
                      <a:prstDash val="solid"/>
                      <a:round/>
                      <a:headEnd len="sm" w="sm" type="none"/>
                      <a:tailEnd len="sm" w="sm" type="none"/>
                    </a:lnR>
                  </a:tcPr>
                </a:tc>
                <a:tc>
                  <a:txBody>
                    <a:bodyPr/>
                    <a:lstStyle/>
                    <a:p>
                      <a:pPr indent="0" lvl="0" marL="0" rtl="0" algn="l">
                        <a:spcBef>
                          <a:spcPts val="0"/>
                        </a:spcBef>
                        <a:spcAft>
                          <a:spcPts val="0"/>
                        </a:spcAft>
                        <a:buNone/>
                      </a:pPr>
                      <a:r>
                        <a:rPr lang="en" sz="1000"/>
                        <a:t>Yes</a:t>
                      </a:r>
                      <a:endParaRPr sz="1000"/>
                    </a:p>
                  </a:txBody>
                  <a:tcPr marT="91425" marB="91425" marR="91425" marL="91425" anchor="ctr">
                    <a:lnL cap="flat" cmpd="sng" w="28575">
                      <a:solidFill>
                        <a:srgbClr val="E69138"/>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rgbClr val="E69138"/>
                      </a:solidFill>
                      <a:prstDash val="solid"/>
                      <a:round/>
                      <a:headEnd len="sm" w="sm" type="none"/>
                      <a:tailEnd len="sm" w="sm" type="none"/>
                    </a:lnT>
                    <a:lnB cap="flat" cmpd="sng" w="28575">
                      <a:solidFill>
                        <a:srgbClr val="E69138"/>
                      </a:solidFill>
                      <a:prstDash val="solid"/>
                      <a:round/>
                      <a:headEnd len="sm" w="sm" type="none"/>
                      <a:tailEnd len="sm" w="sm" type="none"/>
                    </a:lnB>
                  </a:tcPr>
                </a:tc>
                <a:tc>
                  <a:txBody>
                    <a:bodyPr/>
                    <a:lstStyle/>
                    <a:p>
                      <a:pPr indent="0" lvl="0" marL="0" rtl="0" algn="l">
                        <a:spcBef>
                          <a:spcPts val="0"/>
                        </a:spcBef>
                        <a:spcAft>
                          <a:spcPts val="0"/>
                        </a:spcAft>
                        <a:buNone/>
                      </a:pPr>
                      <a:r>
                        <a:rPr lang="en" sz="1100"/>
                        <a:t>No</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4285F4"/>
                      </a:solidFill>
                      <a:prstDash val="solid"/>
                      <a:round/>
                      <a:headEnd len="sm" w="sm" type="none"/>
                      <a:tailEnd len="sm" w="sm" type="none"/>
                    </a:lnB>
                  </a:tcPr>
                </a:tc>
              </a:tr>
            </a:tbl>
          </a:graphicData>
        </a:graphic>
      </p:graphicFrame>
      <p:pic>
        <p:nvPicPr>
          <p:cNvPr id="384" name="Google Shape;384;p55"/>
          <p:cNvPicPr preferRelativeResize="0"/>
          <p:nvPr/>
        </p:nvPicPr>
        <p:blipFill>
          <a:blip r:embed="rId3">
            <a:alphaModFix/>
          </a:blip>
          <a:stretch>
            <a:fillRect/>
          </a:stretch>
        </p:blipFill>
        <p:spPr>
          <a:xfrm>
            <a:off x="5002725" y="3973937"/>
            <a:ext cx="843850" cy="505050"/>
          </a:xfrm>
          <a:prstGeom prst="rect">
            <a:avLst/>
          </a:prstGeom>
          <a:noFill/>
          <a:ln>
            <a:noFill/>
          </a:ln>
        </p:spPr>
      </p:pic>
      <p:pic>
        <p:nvPicPr>
          <p:cNvPr id="385" name="Google Shape;385;p55"/>
          <p:cNvPicPr preferRelativeResize="0"/>
          <p:nvPr/>
        </p:nvPicPr>
        <p:blipFill>
          <a:blip r:embed="rId4">
            <a:alphaModFix/>
          </a:blip>
          <a:stretch>
            <a:fillRect/>
          </a:stretch>
        </p:blipFill>
        <p:spPr>
          <a:xfrm>
            <a:off x="3437400" y="3922375"/>
            <a:ext cx="608200" cy="608200"/>
          </a:xfrm>
          <a:prstGeom prst="rect">
            <a:avLst/>
          </a:prstGeom>
          <a:noFill/>
          <a:ln>
            <a:noFill/>
          </a:ln>
        </p:spPr>
      </p:pic>
      <p:pic>
        <p:nvPicPr>
          <p:cNvPr id="386" name="Google Shape;386;p55"/>
          <p:cNvPicPr preferRelativeResize="0"/>
          <p:nvPr/>
        </p:nvPicPr>
        <p:blipFill>
          <a:blip r:embed="rId5">
            <a:alphaModFix/>
          </a:blip>
          <a:stretch>
            <a:fillRect/>
          </a:stretch>
        </p:blipFill>
        <p:spPr>
          <a:xfrm>
            <a:off x="8499150" y="0"/>
            <a:ext cx="644851" cy="773202"/>
          </a:xfrm>
          <a:prstGeom prst="rect">
            <a:avLst/>
          </a:prstGeom>
          <a:noFill/>
          <a:ln>
            <a:noFill/>
          </a:ln>
        </p:spPr>
      </p:pic>
      <p:pic>
        <p:nvPicPr>
          <p:cNvPr id="387" name="Google Shape;387;p55"/>
          <p:cNvPicPr preferRelativeResize="0"/>
          <p:nvPr/>
        </p:nvPicPr>
        <p:blipFill>
          <a:blip r:embed="rId6">
            <a:alphaModFix/>
          </a:blip>
          <a:stretch>
            <a:fillRect/>
          </a:stretch>
        </p:blipFill>
        <p:spPr>
          <a:xfrm>
            <a:off x="6703324" y="3890586"/>
            <a:ext cx="671775" cy="671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Things Stack</a:t>
            </a:r>
            <a:endParaRPr/>
          </a:p>
        </p:txBody>
      </p:sp>
      <p:sp>
        <p:nvSpPr>
          <p:cNvPr id="393" name="Google Shape;393;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LoRaWAN backend</a:t>
            </a:r>
            <a:endParaRPr/>
          </a:p>
          <a:p>
            <a:pPr indent="-342900" lvl="0" marL="457200" rtl="0" algn="l">
              <a:spcBef>
                <a:spcPts val="0"/>
              </a:spcBef>
              <a:spcAft>
                <a:spcPts val="0"/>
              </a:spcAft>
              <a:buSzPts val="1800"/>
              <a:buChar char="●"/>
            </a:pPr>
            <a:r>
              <a:rPr lang="en"/>
              <a:t>Manages devices/gateways</a:t>
            </a:r>
            <a:endParaRPr/>
          </a:p>
          <a:p>
            <a:pPr indent="-342900" lvl="0" marL="457200" rtl="0" algn="l">
              <a:spcBef>
                <a:spcPts val="0"/>
              </a:spcBef>
              <a:spcAft>
                <a:spcPts val="0"/>
              </a:spcAft>
              <a:buSzPts val="1800"/>
              <a:buChar char="●"/>
            </a:pPr>
            <a:r>
              <a:rPr lang="en"/>
              <a:t>Service Integrations</a:t>
            </a:r>
            <a:endParaRPr/>
          </a:p>
          <a:p>
            <a:pPr indent="-317500" lvl="1" marL="914400" rtl="0" algn="l">
              <a:spcBef>
                <a:spcPts val="0"/>
              </a:spcBef>
              <a:spcAft>
                <a:spcPts val="0"/>
              </a:spcAft>
              <a:buSzPts val="1400"/>
              <a:buChar char="○"/>
            </a:pPr>
            <a:r>
              <a:rPr lang="en"/>
              <a:t>AWS</a:t>
            </a:r>
            <a:endParaRPr/>
          </a:p>
          <a:p>
            <a:pPr indent="-317500" lvl="1" marL="914400" rtl="0" algn="l">
              <a:spcBef>
                <a:spcPts val="0"/>
              </a:spcBef>
              <a:spcAft>
                <a:spcPts val="0"/>
              </a:spcAft>
              <a:buSzPts val="1400"/>
              <a:buChar char="○"/>
            </a:pPr>
            <a:r>
              <a:rPr lang="en"/>
              <a:t>Azure</a:t>
            </a:r>
            <a:endParaRPr/>
          </a:p>
          <a:p>
            <a:pPr indent="-317500" lvl="1" marL="914400" rtl="0" algn="l">
              <a:spcBef>
                <a:spcPts val="0"/>
              </a:spcBef>
              <a:spcAft>
                <a:spcPts val="0"/>
              </a:spcAft>
              <a:buSzPts val="1400"/>
              <a:buChar char="○"/>
            </a:pPr>
            <a:r>
              <a:rPr lang="en"/>
              <a:t>Webhooks</a:t>
            </a:r>
            <a:endParaRPr/>
          </a:p>
          <a:p>
            <a:pPr indent="-317500" lvl="1" marL="914400" rtl="0" algn="l">
              <a:spcBef>
                <a:spcPts val="0"/>
              </a:spcBef>
              <a:spcAft>
                <a:spcPts val="0"/>
              </a:spcAft>
              <a:buSzPts val="1400"/>
              <a:buChar char="○"/>
            </a:pPr>
            <a:r>
              <a:rPr lang="en"/>
              <a:t>…</a:t>
            </a:r>
            <a:endParaRPr/>
          </a:p>
          <a:p>
            <a:pPr indent="0" lvl="0" marL="0" rtl="0" algn="l">
              <a:spcBef>
                <a:spcPts val="1200"/>
              </a:spcBef>
              <a:spcAft>
                <a:spcPts val="1200"/>
              </a:spcAft>
              <a:buNone/>
            </a:pPr>
            <a:r>
              <a:t/>
            </a:r>
            <a:endParaRPr/>
          </a:p>
        </p:txBody>
      </p:sp>
      <p:pic>
        <p:nvPicPr>
          <p:cNvPr id="394" name="Google Shape;394;p56"/>
          <p:cNvPicPr preferRelativeResize="0"/>
          <p:nvPr/>
        </p:nvPicPr>
        <p:blipFill>
          <a:blip r:embed="rId3">
            <a:alphaModFix/>
          </a:blip>
          <a:stretch>
            <a:fillRect/>
          </a:stretch>
        </p:blipFill>
        <p:spPr>
          <a:xfrm>
            <a:off x="4605725" y="1213100"/>
            <a:ext cx="3511149" cy="2340775"/>
          </a:xfrm>
          <a:prstGeom prst="rect">
            <a:avLst/>
          </a:prstGeom>
          <a:noFill/>
          <a:ln>
            <a:noFill/>
          </a:ln>
        </p:spPr>
      </p:pic>
      <p:pic>
        <p:nvPicPr>
          <p:cNvPr id="395" name="Google Shape;395;p56"/>
          <p:cNvPicPr preferRelativeResize="0"/>
          <p:nvPr/>
        </p:nvPicPr>
        <p:blipFill>
          <a:blip r:embed="rId4">
            <a:alphaModFix/>
          </a:blip>
          <a:stretch>
            <a:fillRect/>
          </a:stretch>
        </p:blipFill>
        <p:spPr>
          <a:xfrm>
            <a:off x="8499150" y="0"/>
            <a:ext cx="644851" cy="7732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Frontend Framework</a:t>
            </a:r>
            <a:endParaRPr/>
          </a:p>
        </p:txBody>
      </p:sp>
      <p:graphicFrame>
        <p:nvGraphicFramePr>
          <p:cNvPr id="401" name="Google Shape;401;p57"/>
          <p:cNvGraphicFramePr/>
          <p:nvPr/>
        </p:nvGraphicFramePr>
        <p:xfrm>
          <a:off x="1832013" y="1398375"/>
          <a:ext cx="3000000" cy="3000000"/>
        </p:xfrm>
        <a:graphic>
          <a:graphicData uri="http://schemas.openxmlformats.org/drawingml/2006/table">
            <a:tbl>
              <a:tblPr>
                <a:noFill/>
                <a:tableStyleId>{BF090CAB-772F-4FD4-BB6C-59AC43ACD3C1}</a:tableStyleId>
              </a:tblPr>
              <a:tblGrid>
                <a:gridCol w="1543600"/>
                <a:gridCol w="1532125"/>
                <a:gridCol w="1532125"/>
                <a:gridCol w="1443625"/>
              </a:tblGrid>
              <a:tr h="311925">
                <a:tc>
                  <a:txBody>
                    <a:bodyPr/>
                    <a:lstStyle/>
                    <a:p>
                      <a:pPr indent="0" lvl="0" marL="0" rtl="0" algn="l">
                        <a:spcBef>
                          <a:spcPts val="0"/>
                        </a:spcBef>
                        <a:spcAft>
                          <a:spcPts val="0"/>
                        </a:spcAft>
                        <a:buNone/>
                      </a:pPr>
                      <a:r>
                        <a:t/>
                      </a:r>
                      <a:endParaRPr sz="1000"/>
                    </a:p>
                  </a:txBody>
                  <a:tcPr marT="91425" marB="91425" marR="91425" marL="91425" anchor="ctr">
                    <a:solidFill>
                      <a:srgbClr val="B7B7B7"/>
                    </a:solidFill>
                  </a:tcPr>
                </a:tc>
                <a:tc>
                  <a:txBody>
                    <a:bodyPr/>
                    <a:lstStyle/>
                    <a:p>
                      <a:pPr indent="0" lvl="0" marL="0" rtl="0" algn="ctr">
                        <a:spcBef>
                          <a:spcPts val="0"/>
                        </a:spcBef>
                        <a:spcAft>
                          <a:spcPts val="0"/>
                        </a:spcAft>
                        <a:buNone/>
                      </a:pPr>
                      <a:r>
                        <a:rPr lang="en" sz="1000"/>
                        <a:t>Angular</a:t>
                      </a:r>
                      <a:endParaRPr sz="1000"/>
                    </a:p>
                  </a:txBody>
                  <a:tcPr marT="91425" marB="91425" marR="91425" marL="91425" anchor="ctr">
                    <a:solidFill>
                      <a:srgbClr val="B7B7B7"/>
                    </a:solidFill>
                  </a:tcPr>
                </a:tc>
                <a:tc>
                  <a:txBody>
                    <a:bodyPr/>
                    <a:lstStyle/>
                    <a:p>
                      <a:pPr indent="0" lvl="0" marL="0" rtl="0" algn="ctr">
                        <a:spcBef>
                          <a:spcPts val="0"/>
                        </a:spcBef>
                        <a:spcAft>
                          <a:spcPts val="0"/>
                        </a:spcAft>
                        <a:buNone/>
                      </a:pPr>
                      <a:r>
                        <a:rPr lang="en" sz="1000"/>
                        <a:t>Vue</a:t>
                      </a:r>
                      <a:endParaRPr sz="1000"/>
                    </a:p>
                  </a:txBody>
                  <a:tcPr marT="91425" marB="91425" marR="91425" marL="91425" anchor="ctr">
                    <a:lnR cap="flat" cmpd="sng" w="28575">
                      <a:solidFill>
                        <a:schemeClr val="accent1"/>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rPr lang="en" sz="1000"/>
                        <a:t>React</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12950">
                <a:tc>
                  <a:txBody>
                    <a:bodyPr/>
                    <a:lstStyle/>
                    <a:p>
                      <a:pPr indent="0" lvl="0" marL="0" rtl="0" algn="l">
                        <a:spcBef>
                          <a:spcPts val="0"/>
                        </a:spcBef>
                        <a:spcAft>
                          <a:spcPts val="0"/>
                        </a:spcAft>
                        <a:buNone/>
                      </a:pPr>
                      <a:r>
                        <a:rPr lang="en" sz="1000"/>
                        <a:t>Libraries</a:t>
                      </a:r>
                      <a:endParaRPr sz="1000"/>
                    </a:p>
                  </a:txBody>
                  <a:tcPr marT="91425" marB="91425" marR="91425" marL="91425" anchor="ctr">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Moderate</a:t>
                      </a:r>
                      <a:endParaRPr sz="10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Less</a:t>
                      </a:r>
                      <a:endParaRPr sz="1000"/>
                    </a:p>
                  </a:txBody>
                  <a:tcPr marT="91425" marB="91425" marR="91425" marL="91425" anchor="ctr">
                    <a:lnR cap="flat" cmpd="sng" w="28575">
                      <a:solidFill>
                        <a:schemeClr val="accent1"/>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Vast</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Popularity (stars)</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000"/>
                        <a:t>80.8k</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29.3k</a:t>
                      </a:r>
                      <a:endParaRPr sz="1000"/>
                    </a:p>
                  </a:txBody>
                  <a:tcPr marT="91425" marB="91425" marR="91425" marL="91425" anchor="ctr">
                    <a:lnL cap="flat" cmpd="sng" w="9525">
                      <a:solidFill>
                        <a:srgbClr val="9E9E9E"/>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187k</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Support</a:t>
                      </a:r>
                      <a:endParaRPr sz="1000"/>
                    </a:p>
                  </a:txBody>
                  <a:tcPr marT="91425" marB="91425" marR="91425" marL="91425" anchor="ctr">
                    <a:lnT cap="flat" cmpd="sng" w="9525">
                      <a:solidFill>
                        <a:srgbClr val="9E9E9E"/>
                      </a:solidFill>
                      <a:prstDash val="solid"/>
                      <a:round/>
                      <a:headEnd len="sm" w="sm" type="none"/>
                      <a:tailEnd len="sm" w="sm" type="none"/>
                    </a:lnT>
                    <a:solidFill>
                      <a:srgbClr val="D9D9D9"/>
                    </a:solidFill>
                  </a:tcPr>
                </a:tc>
                <a:tc>
                  <a:txBody>
                    <a:bodyPr/>
                    <a:lstStyle/>
                    <a:p>
                      <a:pPr indent="0" lvl="0" marL="0" rtl="0" algn="l">
                        <a:spcBef>
                          <a:spcPts val="0"/>
                        </a:spcBef>
                        <a:spcAft>
                          <a:spcPts val="0"/>
                        </a:spcAft>
                        <a:buNone/>
                      </a:pPr>
                      <a:r>
                        <a:rPr lang="en" sz="1000"/>
                        <a:t>Less</a:t>
                      </a:r>
                      <a:endParaRPr sz="10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Lesser</a:t>
                      </a:r>
                      <a:endParaRPr sz="1000"/>
                    </a:p>
                  </a:txBody>
                  <a:tcPr marT="91425" marB="91425" marR="91425" marL="91425" anchor="ctr">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Most</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Maturity</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12 years</a:t>
                      </a:r>
                      <a:endParaRPr sz="1000"/>
                    </a:p>
                  </a:txBody>
                  <a:tcPr marT="91425" marB="91425" marR="91425" marL="91425" anchor="ctr"/>
                </a:tc>
                <a:tc>
                  <a:txBody>
                    <a:bodyPr/>
                    <a:lstStyle/>
                    <a:p>
                      <a:pPr indent="0" lvl="0" marL="0" rtl="0" algn="l">
                        <a:spcBef>
                          <a:spcPts val="0"/>
                        </a:spcBef>
                        <a:spcAft>
                          <a:spcPts val="0"/>
                        </a:spcAft>
                        <a:buNone/>
                      </a:pPr>
                      <a:r>
                        <a:rPr lang="en" sz="1000"/>
                        <a:t>8 years</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9 years</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Virtual DOM?</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No</a:t>
                      </a:r>
                      <a:endParaRPr sz="1000"/>
                    </a:p>
                  </a:txBody>
                  <a:tcPr marT="91425" marB="91425" marR="91425" marL="91425" anchor="ctr"/>
                </a:tc>
                <a:tc>
                  <a:txBody>
                    <a:bodyPr/>
                    <a:lstStyle/>
                    <a:p>
                      <a:pPr indent="0" lvl="0" marL="0" rtl="0" algn="l">
                        <a:spcBef>
                          <a:spcPts val="0"/>
                        </a:spcBef>
                        <a:spcAft>
                          <a:spcPts val="0"/>
                        </a:spcAft>
                        <a:buNone/>
                      </a:pPr>
                      <a:r>
                        <a:rPr lang="en" sz="1000"/>
                        <a:t>No</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Yes</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2950">
                <a:tc>
                  <a:txBody>
                    <a:bodyPr/>
                    <a:lstStyle/>
                    <a:p>
                      <a:pPr indent="0" lvl="0" marL="0" rtl="0" algn="l">
                        <a:spcBef>
                          <a:spcPts val="0"/>
                        </a:spcBef>
                        <a:spcAft>
                          <a:spcPts val="0"/>
                        </a:spcAft>
                        <a:buNone/>
                      </a:pPr>
                      <a:r>
                        <a:rPr lang="en" sz="1000"/>
                        <a:t>HTML-JS Interaction</a:t>
                      </a:r>
                      <a:endParaRPr sz="1000"/>
                    </a:p>
                  </a:txBody>
                  <a:tcPr marT="91425" marB="91425" marR="91425" marL="91425" anchor="ctr">
                    <a:solidFill>
                      <a:srgbClr val="D9D9D9"/>
                    </a:solidFill>
                  </a:tcPr>
                </a:tc>
                <a:tc>
                  <a:txBody>
                    <a:bodyPr/>
                    <a:lstStyle/>
                    <a:p>
                      <a:pPr indent="0" lvl="0" marL="0" rtl="0" algn="l">
                        <a:spcBef>
                          <a:spcPts val="0"/>
                        </a:spcBef>
                        <a:spcAft>
                          <a:spcPts val="0"/>
                        </a:spcAft>
                        <a:buNone/>
                      </a:pPr>
                      <a:r>
                        <a:rPr lang="en" sz="1000"/>
                        <a:t>Templates</a:t>
                      </a:r>
                      <a:endParaRPr sz="1000"/>
                    </a:p>
                  </a:txBody>
                  <a:tcPr marT="91425" marB="91425" marR="91425" marL="91425" anchor="ctr"/>
                </a:tc>
                <a:tc>
                  <a:txBody>
                    <a:bodyPr/>
                    <a:lstStyle/>
                    <a:p>
                      <a:pPr indent="0" lvl="0" marL="0" rtl="0" algn="l">
                        <a:spcBef>
                          <a:spcPts val="0"/>
                        </a:spcBef>
                        <a:spcAft>
                          <a:spcPts val="0"/>
                        </a:spcAft>
                        <a:buNone/>
                      </a:pPr>
                      <a:r>
                        <a:rPr lang="en" sz="1000"/>
                        <a:t>JSX + templates</a:t>
                      </a:r>
                      <a:endParaRPr sz="1000"/>
                    </a:p>
                  </a:txBody>
                  <a:tcPr marT="91425" marB="91425" marR="91425" marL="91425" anchor="ctr">
                    <a:lnR cap="flat" cmpd="sng" w="28575">
                      <a:solidFill>
                        <a:schemeClr val="accent1"/>
                      </a:solidFill>
                      <a:prstDash val="solid"/>
                      <a:round/>
                      <a:headEnd len="sm" w="sm" type="none"/>
                      <a:tailEnd len="sm" w="sm" type="none"/>
                    </a:lnR>
                  </a:tcPr>
                </a:tc>
                <a:tc>
                  <a:txBody>
                    <a:bodyPr/>
                    <a:lstStyle/>
                    <a:p>
                      <a:pPr indent="0" lvl="0" marL="0" rtl="0" algn="l">
                        <a:spcBef>
                          <a:spcPts val="0"/>
                        </a:spcBef>
                        <a:spcAft>
                          <a:spcPts val="0"/>
                        </a:spcAft>
                        <a:buNone/>
                      </a:pPr>
                      <a:r>
                        <a:rPr lang="en" sz="1000"/>
                        <a:t>JSX</a:t>
                      </a:r>
                      <a:endParaRPr sz="1000"/>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4285F4"/>
                      </a:solidFill>
                      <a:prstDash val="solid"/>
                      <a:round/>
                      <a:headEnd len="sm" w="sm" type="none"/>
                      <a:tailEnd len="sm" w="sm" type="none"/>
                    </a:lnB>
                  </a:tcPr>
                </a:tc>
              </a:tr>
            </a:tbl>
          </a:graphicData>
        </a:graphic>
      </p:graphicFrame>
      <p:pic>
        <p:nvPicPr>
          <p:cNvPr id="402" name="Google Shape;402;p57"/>
          <p:cNvPicPr preferRelativeResize="0"/>
          <p:nvPr/>
        </p:nvPicPr>
        <p:blipFill>
          <a:blip r:embed="rId3">
            <a:alphaModFix/>
          </a:blip>
          <a:stretch>
            <a:fillRect/>
          </a:stretch>
        </p:blipFill>
        <p:spPr>
          <a:xfrm>
            <a:off x="3728825" y="3860475"/>
            <a:ext cx="646476" cy="646476"/>
          </a:xfrm>
          <a:prstGeom prst="rect">
            <a:avLst/>
          </a:prstGeom>
          <a:noFill/>
          <a:ln>
            <a:noFill/>
          </a:ln>
        </p:spPr>
      </p:pic>
      <p:pic>
        <p:nvPicPr>
          <p:cNvPr id="403" name="Google Shape;403;p57"/>
          <p:cNvPicPr preferRelativeResize="0"/>
          <p:nvPr/>
        </p:nvPicPr>
        <p:blipFill>
          <a:blip r:embed="rId4">
            <a:alphaModFix/>
          </a:blip>
          <a:stretch>
            <a:fillRect/>
          </a:stretch>
        </p:blipFill>
        <p:spPr>
          <a:xfrm>
            <a:off x="5335362" y="3926537"/>
            <a:ext cx="595799" cy="514351"/>
          </a:xfrm>
          <a:prstGeom prst="rect">
            <a:avLst/>
          </a:prstGeom>
          <a:noFill/>
          <a:ln>
            <a:noFill/>
          </a:ln>
        </p:spPr>
      </p:pic>
      <p:pic>
        <p:nvPicPr>
          <p:cNvPr id="404" name="Google Shape;404;p57"/>
          <p:cNvPicPr preferRelativeResize="0"/>
          <p:nvPr/>
        </p:nvPicPr>
        <p:blipFill>
          <a:blip r:embed="rId5">
            <a:alphaModFix/>
          </a:blip>
          <a:stretch>
            <a:fillRect/>
          </a:stretch>
        </p:blipFill>
        <p:spPr>
          <a:xfrm>
            <a:off x="6891200" y="3894415"/>
            <a:ext cx="646477" cy="578609"/>
          </a:xfrm>
          <a:prstGeom prst="rect">
            <a:avLst/>
          </a:prstGeom>
          <a:noFill/>
          <a:ln>
            <a:noFill/>
          </a:ln>
        </p:spPr>
      </p:pic>
      <p:pic>
        <p:nvPicPr>
          <p:cNvPr id="405" name="Google Shape;405;p57"/>
          <p:cNvPicPr preferRelativeResize="0"/>
          <p:nvPr/>
        </p:nvPicPr>
        <p:blipFill>
          <a:blip r:embed="rId6">
            <a:alphaModFix/>
          </a:blip>
          <a:stretch>
            <a:fillRect/>
          </a:stretch>
        </p:blipFill>
        <p:spPr>
          <a:xfrm>
            <a:off x="8499150" y="0"/>
            <a:ext cx="644851" cy="7732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Diagram</a:t>
            </a:r>
            <a:endParaRPr/>
          </a:p>
        </p:txBody>
      </p:sp>
      <p:pic>
        <p:nvPicPr>
          <p:cNvPr id="411" name="Google Shape;411;p58"/>
          <p:cNvPicPr preferRelativeResize="0"/>
          <p:nvPr/>
        </p:nvPicPr>
        <p:blipFill>
          <a:blip r:embed="rId3">
            <a:alphaModFix/>
          </a:blip>
          <a:stretch>
            <a:fillRect/>
          </a:stretch>
        </p:blipFill>
        <p:spPr>
          <a:xfrm>
            <a:off x="8499150" y="0"/>
            <a:ext cx="644851" cy="773202"/>
          </a:xfrm>
          <a:prstGeom prst="rect">
            <a:avLst/>
          </a:prstGeom>
          <a:noFill/>
          <a:ln>
            <a:noFill/>
          </a:ln>
        </p:spPr>
      </p:pic>
      <p:pic>
        <p:nvPicPr>
          <p:cNvPr id="412" name="Google Shape;412;p58"/>
          <p:cNvPicPr preferRelativeResize="0"/>
          <p:nvPr/>
        </p:nvPicPr>
        <p:blipFill>
          <a:blip r:embed="rId4">
            <a:alphaModFix/>
          </a:blip>
          <a:stretch>
            <a:fillRect/>
          </a:stretch>
        </p:blipFill>
        <p:spPr>
          <a:xfrm>
            <a:off x="2243450" y="914500"/>
            <a:ext cx="4657101" cy="41386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 Design</a:t>
            </a:r>
            <a:endParaRPr/>
          </a:p>
        </p:txBody>
      </p:sp>
      <p:pic>
        <p:nvPicPr>
          <p:cNvPr id="418" name="Google Shape;418;p59"/>
          <p:cNvPicPr preferRelativeResize="0"/>
          <p:nvPr/>
        </p:nvPicPr>
        <p:blipFill>
          <a:blip r:embed="rId3">
            <a:alphaModFix/>
          </a:blip>
          <a:stretch>
            <a:fillRect/>
          </a:stretch>
        </p:blipFill>
        <p:spPr>
          <a:xfrm>
            <a:off x="8499150" y="0"/>
            <a:ext cx="644851" cy="773202"/>
          </a:xfrm>
          <a:prstGeom prst="rect">
            <a:avLst/>
          </a:prstGeom>
          <a:noFill/>
          <a:ln>
            <a:noFill/>
          </a:ln>
        </p:spPr>
      </p:pic>
      <p:pic>
        <p:nvPicPr>
          <p:cNvPr id="419" name="Google Shape;419;p59"/>
          <p:cNvPicPr preferRelativeResize="0"/>
          <p:nvPr/>
        </p:nvPicPr>
        <p:blipFill rotWithShape="1">
          <a:blip r:embed="rId4">
            <a:alphaModFix/>
          </a:blip>
          <a:srcRect b="0" l="0" r="0" t="20159"/>
          <a:stretch/>
        </p:blipFill>
        <p:spPr>
          <a:xfrm>
            <a:off x="798925" y="1017725"/>
            <a:ext cx="7546148" cy="40479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 UI - Main Page</a:t>
            </a:r>
            <a:endParaRPr/>
          </a:p>
        </p:txBody>
      </p:sp>
      <p:pic>
        <p:nvPicPr>
          <p:cNvPr id="425" name="Google Shape;425;p60"/>
          <p:cNvPicPr preferRelativeResize="0"/>
          <p:nvPr/>
        </p:nvPicPr>
        <p:blipFill>
          <a:blip r:embed="rId3">
            <a:alphaModFix/>
          </a:blip>
          <a:stretch>
            <a:fillRect/>
          </a:stretch>
        </p:blipFill>
        <p:spPr>
          <a:xfrm>
            <a:off x="8499150" y="0"/>
            <a:ext cx="644851" cy="773202"/>
          </a:xfrm>
          <a:prstGeom prst="rect">
            <a:avLst/>
          </a:prstGeom>
          <a:noFill/>
          <a:ln>
            <a:noFill/>
          </a:ln>
        </p:spPr>
      </p:pic>
      <p:pic>
        <p:nvPicPr>
          <p:cNvPr id="426" name="Google Shape;426;p60"/>
          <p:cNvPicPr preferRelativeResize="0"/>
          <p:nvPr/>
        </p:nvPicPr>
        <p:blipFill>
          <a:blip r:embed="rId4">
            <a:alphaModFix/>
          </a:blip>
          <a:stretch>
            <a:fillRect/>
          </a:stretch>
        </p:blipFill>
        <p:spPr>
          <a:xfrm>
            <a:off x="1479025" y="1082475"/>
            <a:ext cx="6185948" cy="39900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 UI - Device View</a:t>
            </a:r>
            <a:endParaRPr/>
          </a:p>
        </p:txBody>
      </p:sp>
      <p:pic>
        <p:nvPicPr>
          <p:cNvPr id="432" name="Google Shape;432;p61"/>
          <p:cNvPicPr preferRelativeResize="0"/>
          <p:nvPr/>
        </p:nvPicPr>
        <p:blipFill>
          <a:blip r:embed="rId3">
            <a:alphaModFix/>
          </a:blip>
          <a:stretch>
            <a:fillRect/>
          </a:stretch>
        </p:blipFill>
        <p:spPr>
          <a:xfrm>
            <a:off x="152400" y="1170125"/>
            <a:ext cx="5923809" cy="3820973"/>
          </a:xfrm>
          <a:prstGeom prst="rect">
            <a:avLst/>
          </a:prstGeom>
          <a:noFill/>
          <a:ln>
            <a:noFill/>
          </a:ln>
        </p:spPr>
      </p:pic>
      <p:pic>
        <p:nvPicPr>
          <p:cNvPr id="433" name="Google Shape;433;p61"/>
          <p:cNvPicPr preferRelativeResize="0"/>
          <p:nvPr/>
        </p:nvPicPr>
        <p:blipFill>
          <a:blip r:embed="rId4">
            <a:alphaModFix/>
          </a:blip>
          <a:stretch>
            <a:fillRect/>
          </a:stretch>
        </p:blipFill>
        <p:spPr>
          <a:xfrm>
            <a:off x="6182209" y="1017725"/>
            <a:ext cx="2754020" cy="3820974"/>
          </a:xfrm>
          <a:prstGeom prst="rect">
            <a:avLst/>
          </a:prstGeom>
          <a:noFill/>
          <a:ln>
            <a:noFill/>
          </a:ln>
        </p:spPr>
      </p:pic>
      <p:pic>
        <p:nvPicPr>
          <p:cNvPr id="434" name="Google Shape;434;p61"/>
          <p:cNvPicPr preferRelativeResize="0"/>
          <p:nvPr/>
        </p:nvPicPr>
        <p:blipFill>
          <a:blip r:embed="rId5">
            <a:alphaModFix/>
          </a:blip>
          <a:stretch>
            <a:fillRect/>
          </a:stretch>
        </p:blipFill>
        <p:spPr>
          <a:xfrm>
            <a:off x="8499150" y="0"/>
            <a:ext cx="644851" cy="77320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 UI - Alerts</a:t>
            </a:r>
            <a:endParaRPr/>
          </a:p>
        </p:txBody>
      </p:sp>
      <p:pic>
        <p:nvPicPr>
          <p:cNvPr id="440" name="Google Shape;440;p62"/>
          <p:cNvPicPr preferRelativeResize="0"/>
          <p:nvPr/>
        </p:nvPicPr>
        <p:blipFill>
          <a:blip r:embed="rId3">
            <a:alphaModFix/>
          </a:blip>
          <a:stretch>
            <a:fillRect/>
          </a:stretch>
        </p:blipFill>
        <p:spPr>
          <a:xfrm>
            <a:off x="1610100" y="1017725"/>
            <a:ext cx="5923809" cy="3820973"/>
          </a:xfrm>
          <a:prstGeom prst="rect">
            <a:avLst/>
          </a:prstGeom>
          <a:noFill/>
          <a:ln>
            <a:noFill/>
          </a:ln>
        </p:spPr>
      </p:pic>
      <p:pic>
        <p:nvPicPr>
          <p:cNvPr id="441" name="Google Shape;441;p62"/>
          <p:cNvPicPr preferRelativeResize="0"/>
          <p:nvPr/>
        </p:nvPicPr>
        <p:blipFill>
          <a:blip r:embed="rId4">
            <a:alphaModFix/>
          </a:blip>
          <a:stretch>
            <a:fillRect/>
          </a:stretch>
        </p:blipFill>
        <p:spPr>
          <a:xfrm>
            <a:off x="8499150" y="0"/>
            <a:ext cx="644851" cy="7732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378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Requirements</a:t>
            </a:r>
            <a:endParaRPr/>
          </a:p>
        </p:txBody>
      </p:sp>
      <p:pic>
        <p:nvPicPr>
          <p:cNvPr id="95" name="Google Shape;95;p18"/>
          <p:cNvPicPr preferRelativeResize="0"/>
          <p:nvPr/>
        </p:nvPicPr>
        <p:blipFill rotWithShape="1">
          <a:blip r:embed="rId3">
            <a:alphaModFix/>
          </a:blip>
          <a:srcRect b="0" l="17376" r="14130" t="0"/>
          <a:stretch/>
        </p:blipFill>
        <p:spPr>
          <a:xfrm>
            <a:off x="8646109" y="-12"/>
            <a:ext cx="497879" cy="726876"/>
          </a:xfrm>
          <a:prstGeom prst="rect">
            <a:avLst/>
          </a:prstGeom>
          <a:noFill/>
          <a:ln>
            <a:noFill/>
          </a:ln>
        </p:spPr>
      </p:pic>
      <p:graphicFrame>
        <p:nvGraphicFramePr>
          <p:cNvPr id="96" name="Google Shape;96;p18"/>
          <p:cNvGraphicFramePr/>
          <p:nvPr/>
        </p:nvGraphicFramePr>
        <p:xfrm>
          <a:off x="686613" y="1363775"/>
          <a:ext cx="3000000" cy="3000000"/>
        </p:xfrm>
        <a:graphic>
          <a:graphicData uri="http://schemas.openxmlformats.org/drawingml/2006/table">
            <a:tbl>
              <a:tblPr>
                <a:noFill/>
                <a:tableStyleId>{BF090CAB-772F-4FD4-BB6C-59AC43ACD3C1}</a:tableStyleId>
              </a:tblPr>
              <a:tblGrid>
                <a:gridCol w="616400"/>
                <a:gridCol w="6238475"/>
                <a:gridCol w="915875"/>
              </a:tblGrid>
              <a:tr h="341075">
                <a:tc>
                  <a:txBody>
                    <a:bodyPr/>
                    <a:lstStyle/>
                    <a:p>
                      <a:pPr indent="0" lvl="0" marL="0" rtl="0" algn="ctr">
                        <a:spcBef>
                          <a:spcPts val="0"/>
                        </a:spcBef>
                        <a:spcAft>
                          <a:spcPts val="0"/>
                        </a:spcAft>
                        <a:buNone/>
                      </a:pPr>
                      <a:r>
                        <a:rPr lang="en" sz="1000"/>
                        <a:t>No.</a:t>
                      </a:r>
                      <a:endParaRPr sz="1000"/>
                    </a:p>
                  </a:txBody>
                  <a:tcPr marT="91425" marB="91425" marR="91425" marL="91425" anchor="ctr">
                    <a:solidFill>
                      <a:srgbClr val="4285F4"/>
                    </a:solidFill>
                  </a:tcPr>
                </a:tc>
                <a:tc>
                  <a:txBody>
                    <a:bodyPr/>
                    <a:lstStyle/>
                    <a:p>
                      <a:pPr indent="0" lvl="0" marL="0" rtl="0" algn="l">
                        <a:spcBef>
                          <a:spcPts val="0"/>
                        </a:spcBef>
                        <a:spcAft>
                          <a:spcPts val="0"/>
                        </a:spcAft>
                        <a:buNone/>
                      </a:pPr>
                      <a:r>
                        <a:rPr lang="en" sz="1000"/>
                        <a:t>Requirement</a:t>
                      </a:r>
                      <a:endParaRPr sz="1000"/>
                    </a:p>
                  </a:txBody>
                  <a:tcPr marT="91425" marB="91425" marR="91425" marL="91425">
                    <a:lnB cap="flat" cmpd="sng" w="9525">
                      <a:solidFill>
                        <a:srgbClr val="9E9E9E"/>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000"/>
                        <a:t>Unit</a:t>
                      </a:r>
                      <a:endParaRPr sz="1000"/>
                    </a:p>
                  </a:txBody>
                  <a:tcPr marT="91425" marB="91425" marR="91425" marL="91425">
                    <a:lnB cap="flat" cmpd="sng" w="9525">
                      <a:solidFill>
                        <a:srgbClr val="9E9E9E"/>
                      </a:solidFill>
                      <a:prstDash val="solid"/>
                      <a:round/>
                      <a:headEnd len="sm" w="sm" type="none"/>
                      <a:tailEnd len="sm" w="sm" type="none"/>
                    </a:lnB>
                    <a:solidFill>
                      <a:srgbClr val="4285F4"/>
                    </a:solidFill>
                  </a:tcPr>
                </a:tc>
              </a:tr>
              <a:tr h="381000">
                <a:tc>
                  <a:txBody>
                    <a:bodyPr/>
                    <a:lstStyle/>
                    <a:p>
                      <a:pPr indent="0" lvl="0" marL="0" rtl="0" algn="ctr">
                        <a:spcBef>
                          <a:spcPts val="0"/>
                        </a:spcBef>
                        <a:spcAft>
                          <a:spcPts val="0"/>
                        </a:spcAft>
                        <a:buNone/>
                      </a:pPr>
                      <a:r>
                        <a:rPr lang="en" sz="1000"/>
                        <a:t>1</a:t>
                      </a:r>
                      <a:endParaRPr sz="1000"/>
                    </a:p>
                  </a:txBody>
                  <a:tcPr marT="91425" marB="91425" marR="91425" marL="91425" anchor="ctr">
                    <a:lnR cap="flat" cmpd="sng" w="9525">
                      <a:solidFill>
                        <a:srgbClr val="9E9E9E"/>
                      </a:solidFill>
                      <a:prstDash val="solid"/>
                      <a:round/>
                      <a:headEnd len="sm" w="sm" type="none"/>
                      <a:tailEnd len="sm" w="sm" type="none"/>
                    </a:lnR>
                    <a:solidFill>
                      <a:srgbClr val="C9DAF8"/>
                    </a:solidFill>
                  </a:tcPr>
                </a:tc>
                <a:tc>
                  <a:txBody>
                    <a:bodyPr/>
                    <a:lstStyle/>
                    <a:p>
                      <a:pPr indent="0" lvl="0" marL="0" rtl="0" algn="l">
                        <a:spcBef>
                          <a:spcPts val="0"/>
                        </a:spcBef>
                        <a:spcAft>
                          <a:spcPts val="0"/>
                        </a:spcAft>
                        <a:buNone/>
                      </a:pPr>
                      <a:r>
                        <a:rPr lang="en" sz="1000">
                          <a:solidFill>
                            <a:srgbClr val="000000"/>
                          </a:solidFill>
                        </a:rPr>
                        <a:t>The device shall calculate the AQI with in a specified percentage of the EPA’s reported value.</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000">
                          <a:solidFill>
                            <a:srgbClr val="000000"/>
                          </a:solidFill>
                        </a:rPr>
                        <a:t>±25%</a:t>
                      </a:r>
                      <a:endParaRPr sz="6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en" sz="1000"/>
                        <a:t>2</a:t>
                      </a:r>
                      <a:endParaRPr sz="1000"/>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 sz="1000"/>
                        <a:t>The device shall have an average power draw of less than the specified number of watts</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000"/>
                        <a:t>100 mW</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en" sz="1000"/>
                        <a:t>3</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 sz="1000"/>
                        <a:t>The device shall be able to automatically take a sensor reading from each sensor at a specified time interval</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000"/>
                        <a:t>15 minutes</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en" sz="1000"/>
                        <a:t>4</a:t>
                      </a:r>
                      <a:endParaRPr sz="10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The battery can be fully charged through a USB connection at 500 mA in 6 hours</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t>6 hours</a:t>
                      </a:r>
                      <a:endParaRPr sz="1000"/>
                    </a:p>
                  </a:txBody>
                  <a:tcPr marT="91425" marB="91425" marR="91425" marL="91425" anchor="ctr">
                    <a:lnT cap="flat" cmpd="sng" w="9525">
                      <a:solidFill>
                        <a:srgbClr val="9E9E9E"/>
                      </a:solidFill>
                      <a:prstDash val="solid"/>
                      <a:round/>
                      <a:headEnd len="sm" w="sm" type="none"/>
                      <a:tailEnd len="sm" w="sm" type="none"/>
                    </a:lnT>
                  </a:tcPr>
                </a:tc>
              </a:tr>
              <a:tr h="381000">
                <a:tc>
                  <a:txBody>
                    <a:bodyPr/>
                    <a:lstStyle/>
                    <a:p>
                      <a:pPr indent="0" lvl="0" marL="0" rtl="0" algn="ctr">
                        <a:spcBef>
                          <a:spcPts val="0"/>
                        </a:spcBef>
                        <a:spcAft>
                          <a:spcPts val="0"/>
                        </a:spcAft>
                        <a:buNone/>
                      </a:pPr>
                      <a:r>
                        <a:rPr lang="en" sz="1000"/>
                        <a:t>5</a:t>
                      </a:r>
                      <a:endParaRPr sz="1000"/>
                    </a:p>
                  </a:txBody>
                  <a:tcPr marT="91425" marB="91425" marR="91425" marL="91425" anchor="ctr"/>
                </a:tc>
                <a:tc>
                  <a:txBody>
                    <a:bodyPr/>
                    <a:lstStyle/>
                    <a:p>
                      <a:pPr indent="0" lvl="0" marL="0" rtl="0" algn="l">
                        <a:spcBef>
                          <a:spcPts val="0"/>
                        </a:spcBef>
                        <a:spcAft>
                          <a:spcPts val="0"/>
                        </a:spcAft>
                        <a:buNone/>
                      </a:pPr>
                      <a:r>
                        <a:rPr lang="en" sz="1000"/>
                        <a:t>The solar panel maintains the battery at 80% capacity or more during normal operation</a:t>
                      </a:r>
                      <a:endParaRPr sz="1000"/>
                    </a:p>
                  </a:txBody>
                  <a:tcPr marT="91425" marB="91425" marR="91425" marL="91425"/>
                </a:tc>
                <a:tc>
                  <a:txBody>
                    <a:bodyPr/>
                    <a:lstStyle/>
                    <a:p>
                      <a:pPr indent="0" lvl="0" marL="0" rtl="0" algn="ctr">
                        <a:spcBef>
                          <a:spcPts val="0"/>
                        </a:spcBef>
                        <a:spcAft>
                          <a:spcPts val="0"/>
                        </a:spcAft>
                        <a:buNone/>
                      </a:pPr>
                      <a:r>
                        <a:rPr lang="en" sz="1000"/>
                        <a:t>80 %</a:t>
                      </a:r>
                      <a:endParaRPr sz="1000"/>
                    </a:p>
                  </a:txBody>
                  <a:tcPr marT="91425" marB="91425" marR="91425" marL="91425" anchor="ctr"/>
                </a:tc>
              </a:tr>
              <a:tr h="381000">
                <a:tc>
                  <a:txBody>
                    <a:bodyPr/>
                    <a:lstStyle/>
                    <a:p>
                      <a:pPr indent="0" lvl="0" marL="0" rtl="0" algn="ctr">
                        <a:spcBef>
                          <a:spcPts val="0"/>
                        </a:spcBef>
                        <a:spcAft>
                          <a:spcPts val="0"/>
                        </a:spcAft>
                        <a:buNone/>
                      </a:pPr>
                      <a:r>
                        <a:rPr lang="en" sz="1000"/>
                        <a:t>6</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The device shall have an average current draw off less than 5 mA while operating in sleep mode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5 mA</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000"/>
                        <a:t>7</a:t>
                      </a:r>
                      <a:endParaRPr sz="10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The device shall have an average current draw off less than 250 mA during normal operation</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t>250 mA</a:t>
                      </a:r>
                      <a:endParaRPr sz="1000"/>
                    </a:p>
                  </a:txBody>
                  <a:tcPr marT="91425" marB="91425" marR="91425" marL="91425" anchor="ctr">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Challenges</a:t>
            </a:r>
            <a:endParaRPr/>
          </a:p>
        </p:txBody>
      </p:sp>
      <p:pic>
        <p:nvPicPr>
          <p:cNvPr id="447" name="Google Shape;447;p63"/>
          <p:cNvPicPr preferRelativeResize="0"/>
          <p:nvPr/>
        </p:nvPicPr>
        <p:blipFill rotWithShape="1">
          <a:blip r:embed="rId3">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Challenges</a:t>
            </a:r>
            <a:endParaRPr/>
          </a:p>
        </p:txBody>
      </p:sp>
      <p:graphicFrame>
        <p:nvGraphicFramePr>
          <p:cNvPr id="453" name="Google Shape;453;p64"/>
          <p:cNvGraphicFramePr/>
          <p:nvPr/>
        </p:nvGraphicFramePr>
        <p:xfrm>
          <a:off x="1205488" y="1224391"/>
          <a:ext cx="3000000" cy="3000000"/>
        </p:xfrm>
        <a:graphic>
          <a:graphicData uri="http://schemas.openxmlformats.org/drawingml/2006/table">
            <a:tbl>
              <a:tblPr>
                <a:noFill/>
                <a:tableStyleId>{BF090CAB-772F-4FD4-BB6C-59AC43ACD3C1}</a:tableStyleId>
              </a:tblPr>
              <a:tblGrid>
                <a:gridCol w="3203325"/>
                <a:gridCol w="3203325"/>
              </a:tblGrid>
              <a:tr h="218400">
                <a:tc>
                  <a:txBody>
                    <a:bodyPr/>
                    <a:lstStyle/>
                    <a:p>
                      <a:pPr indent="0" lvl="0" marL="0" rtl="0" algn="l">
                        <a:spcBef>
                          <a:spcPts val="0"/>
                        </a:spcBef>
                        <a:spcAft>
                          <a:spcPts val="0"/>
                        </a:spcAft>
                        <a:buNone/>
                      </a:pPr>
                      <a:r>
                        <a:rPr lang="en"/>
                        <a:t>Challenge</a:t>
                      </a:r>
                      <a:endParaRPr/>
                    </a:p>
                  </a:txBody>
                  <a:tcPr marT="91425" marB="91425" marR="91425" marL="91425" anchor="ctr">
                    <a:solidFill>
                      <a:srgbClr val="B7B7B7"/>
                    </a:solidFill>
                  </a:tcPr>
                </a:tc>
                <a:tc>
                  <a:txBody>
                    <a:bodyPr/>
                    <a:lstStyle/>
                    <a:p>
                      <a:pPr indent="0" lvl="0" marL="0" rtl="0" algn="l">
                        <a:spcBef>
                          <a:spcPts val="0"/>
                        </a:spcBef>
                        <a:spcAft>
                          <a:spcPts val="0"/>
                        </a:spcAft>
                        <a:buNone/>
                      </a:pPr>
                      <a:r>
                        <a:rPr lang="en"/>
                        <a:t>Solution</a:t>
                      </a:r>
                      <a:endParaRPr/>
                    </a:p>
                  </a:txBody>
                  <a:tcPr marT="91425" marB="91425" marR="91425" marL="91425" anchor="ctr">
                    <a:solidFill>
                      <a:srgbClr val="B7B7B7"/>
                    </a:solidFill>
                  </a:tcPr>
                </a:tc>
              </a:tr>
              <a:tr h="502350">
                <a:tc>
                  <a:txBody>
                    <a:bodyPr/>
                    <a:lstStyle/>
                    <a:p>
                      <a:pPr indent="0" lvl="0" marL="0" rtl="0" algn="l">
                        <a:spcBef>
                          <a:spcPts val="0"/>
                        </a:spcBef>
                        <a:spcAft>
                          <a:spcPts val="0"/>
                        </a:spcAft>
                        <a:buNone/>
                      </a:pPr>
                      <a:r>
                        <a:rPr lang="en" sz="1300"/>
                        <a:t>Initially the charger would not charge the battery</a:t>
                      </a:r>
                      <a:endParaRPr sz="1300"/>
                    </a:p>
                  </a:txBody>
                  <a:tcPr marT="91425" marB="91425" marR="91425" marL="91425" anchor="ctr">
                    <a:solidFill>
                      <a:schemeClr val="lt1"/>
                    </a:solidFill>
                  </a:tcPr>
                </a:tc>
                <a:tc>
                  <a:txBody>
                    <a:bodyPr/>
                    <a:lstStyle/>
                    <a:p>
                      <a:pPr indent="0" lvl="0" marL="0" rtl="0" algn="l">
                        <a:spcBef>
                          <a:spcPts val="0"/>
                        </a:spcBef>
                        <a:spcAft>
                          <a:spcPts val="0"/>
                        </a:spcAft>
                        <a:buNone/>
                      </a:pPr>
                      <a:r>
                        <a:rPr lang="en" sz="1300"/>
                        <a:t>Charger IC was not compatible with a 3-Cell Li-Io battery, a </a:t>
                      </a:r>
                      <a:r>
                        <a:rPr lang="en" sz="1300"/>
                        <a:t>single</a:t>
                      </a:r>
                      <a:r>
                        <a:rPr lang="en" sz="1300"/>
                        <a:t>-cell battery needed to be used</a:t>
                      </a:r>
                      <a:endParaRPr sz="1300"/>
                    </a:p>
                  </a:txBody>
                  <a:tcPr marT="91425" marB="91425" marR="91425" marL="91425" anchor="ctr">
                    <a:solidFill>
                      <a:schemeClr val="lt1"/>
                    </a:solidFill>
                  </a:tcPr>
                </a:tc>
              </a:tr>
              <a:tr h="502350">
                <a:tc>
                  <a:txBody>
                    <a:bodyPr/>
                    <a:lstStyle/>
                    <a:p>
                      <a:pPr indent="0" lvl="0" marL="0" rtl="0" algn="l">
                        <a:spcBef>
                          <a:spcPts val="0"/>
                        </a:spcBef>
                        <a:spcAft>
                          <a:spcPts val="0"/>
                        </a:spcAft>
                        <a:buNone/>
                      </a:pPr>
                      <a:r>
                        <a:rPr lang="en" sz="1300"/>
                        <a:t>Power rail in PCB got shorted some components were damaged</a:t>
                      </a:r>
                      <a:endParaRPr sz="1300"/>
                    </a:p>
                  </a:txBody>
                  <a:tcPr marT="91425" marB="91425" marR="91425" marL="91425" anchor="ctr">
                    <a:solidFill>
                      <a:schemeClr val="lt1"/>
                    </a:solidFill>
                  </a:tcPr>
                </a:tc>
                <a:tc>
                  <a:txBody>
                    <a:bodyPr/>
                    <a:lstStyle/>
                    <a:p>
                      <a:pPr indent="0" lvl="0" marL="0" rtl="0" algn="l">
                        <a:spcBef>
                          <a:spcPts val="0"/>
                        </a:spcBef>
                        <a:spcAft>
                          <a:spcPts val="0"/>
                        </a:spcAft>
                        <a:buNone/>
                      </a:pPr>
                      <a:r>
                        <a:rPr lang="en" sz="1300"/>
                        <a:t>A new pcb was used and damaged components were replaced</a:t>
                      </a:r>
                      <a:endParaRPr sz="1300"/>
                    </a:p>
                  </a:txBody>
                  <a:tcPr marT="91425" marB="91425" marR="91425" marL="91425" anchor="ctr">
                    <a:lnR cap="flat" cmpd="sng" w="9525">
                      <a:solidFill>
                        <a:srgbClr val="9E9E9E"/>
                      </a:solidFill>
                      <a:prstDash val="solid"/>
                      <a:round/>
                      <a:headEnd len="sm" w="sm" type="none"/>
                      <a:tailEnd len="sm" w="sm" type="none"/>
                    </a:lnR>
                    <a:solidFill>
                      <a:schemeClr val="lt1"/>
                    </a:solidFill>
                  </a:tcPr>
                </a:tc>
              </a:tr>
              <a:tr h="502350">
                <a:tc>
                  <a:txBody>
                    <a:bodyPr/>
                    <a:lstStyle/>
                    <a:p>
                      <a:pPr indent="0" lvl="0" marL="0" rtl="0" algn="l">
                        <a:spcBef>
                          <a:spcPts val="0"/>
                        </a:spcBef>
                        <a:spcAft>
                          <a:spcPts val="0"/>
                        </a:spcAft>
                        <a:buNone/>
                      </a:pPr>
                      <a:r>
                        <a:rPr lang="en" sz="1300"/>
                        <a:t>3.3V LDO stopped working</a:t>
                      </a:r>
                      <a:endParaRPr sz="1300"/>
                    </a:p>
                  </a:txBody>
                  <a:tcPr marT="91425" marB="91425" marR="91425" marL="91425" anchor="ctr">
                    <a:solidFill>
                      <a:schemeClr val="lt1"/>
                    </a:solidFill>
                  </a:tcPr>
                </a:tc>
                <a:tc>
                  <a:txBody>
                    <a:bodyPr/>
                    <a:lstStyle/>
                    <a:p>
                      <a:pPr indent="0" lvl="0" marL="0" rtl="0" algn="l">
                        <a:spcBef>
                          <a:spcPts val="0"/>
                        </a:spcBef>
                        <a:spcAft>
                          <a:spcPts val="0"/>
                        </a:spcAft>
                        <a:buNone/>
                      </a:pPr>
                      <a:r>
                        <a:rPr lang="en" sz="1300"/>
                        <a:t>Cold solder joints were found. Resoldering fixed the issue </a:t>
                      </a:r>
                      <a:endParaRPr sz="1300"/>
                    </a:p>
                  </a:txBody>
                  <a:tcPr marT="91425" marB="91425" marR="91425" marL="91425" anchor="ctr">
                    <a:solidFill>
                      <a:schemeClr val="lt1"/>
                    </a:solidFill>
                  </a:tcPr>
                </a:tc>
              </a:tr>
              <a:tr h="502350">
                <a:tc>
                  <a:txBody>
                    <a:bodyPr/>
                    <a:lstStyle/>
                    <a:p>
                      <a:pPr indent="0" lvl="0" marL="0" rtl="0" algn="l">
                        <a:spcBef>
                          <a:spcPts val="0"/>
                        </a:spcBef>
                        <a:spcAft>
                          <a:spcPts val="0"/>
                        </a:spcAft>
                        <a:buNone/>
                      </a:pPr>
                      <a:r>
                        <a:rPr lang="en" sz="1300"/>
                        <a:t>Charger would not charge battery</a:t>
                      </a:r>
                      <a:endParaRPr sz="1300"/>
                    </a:p>
                  </a:txBody>
                  <a:tcPr marT="91425" marB="91425" marR="91425" marL="91425" anchor="ctr">
                    <a:solidFill>
                      <a:schemeClr val="lt1"/>
                    </a:solidFill>
                  </a:tcPr>
                </a:tc>
                <a:tc>
                  <a:txBody>
                    <a:bodyPr/>
                    <a:lstStyle/>
                    <a:p>
                      <a:pPr indent="0" lvl="0" marL="0" rtl="0" algn="l">
                        <a:spcBef>
                          <a:spcPts val="0"/>
                        </a:spcBef>
                        <a:spcAft>
                          <a:spcPts val="0"/>
                        </a:spcAft>
                        <a:buNone/>
                      </a:pPr>
                      <a:r>
                        <a:rPr lang="en" sz="1300"/>
                        <a:t>Thermistor</a:t>
                      </a:r>
                      <a:r>
                        <a:rPr lang="en" sz="1300"/>
                        <a:t> was faulty and was giving extremely high resistance values causing charger to stop charging. New </a:t>
                      </a:r>
                      <a:r>
                        <a:rPr lang="en" sz="1300"/>
                        <a:t>resistor</a:t>
                      </a:r>
                      <a:r>
                        <a:rPr lang="en" sz="1300"/>
                        <a:t> solved issue</a:t>
                      </a:r>
                      <a:endParaRPr sz="1300"/>
                    </a:p>
                  </a:txBody>
                  <a:tcPr marT="91425" marB="91425" marR="91425" marL="91425" anchor="ctr">
                    <a:solidFill>
                      <a:schemeClr val="lt1"/>
                    </a:solidFill>
                  </a:tcPr>
                </a:tc>
              </a:tr>
            </a:tbl>
          </a:graphicData>
        </a:graphic>
      </p:graphicFrame>
      <p:pic>
        <p:nvPicPr>
          <p:cNvPr id="454" name="Google Shape;454;p64"/>
          <p:cNvPicPr preferRelativeResize="0"/>
          <p:nvPr/>
        </p:nvPicPr>
        <p:blipFill rotWithShape="1">
          <a:blip r:embed="rId3">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a:t>
            </a:r>
            <a:r>
              <a:rPr lang="en"/>
              <a:t> Challenges</a:t>
            </a:r>
            <a:endParaRPr/>
          </a:p>
        </p:txBody>
      </p:sp>
      <p:graphicFrame>
        <p:nvGraphicFramePr>
          <p:cNvPr id="460" name="Google Shape;460;p65"/>
          <p:cNvGraphicFramePr/>
          <p:nvPr/>
        </p:nvGraphicFramePr>
        <p:xfrm>
          <a:off x="1241238" y="1229291"/>
          <a:ext cx="3000000" cy="3000000"/>
        </p:xfrm>
        <a:graphic>
          <a:graphicData uri="http://schemas.openxmlformats.org/drawingml/2006/table">
            <a:tbl>
              <a:tblPr>
                <a:noFill/>
                <a:tableStyleId>{BF090CAB-772F-4FD4-BB6C-59AC43ACD3C1}</a:tableStyleId>
              </a:tblPr>
              <a:tblGrid>
                <a:gridCol w="3293000"/>
                <a:gridCol w="3368500"/>
              </a:tblGrid>
              <a:tr h="425075">
                <a:tc>
                  <a:txBody>
                    <a:bodyPr/>
                    <a:lstStyle/>
                    <a:p>
                      <a:pPr indent="0" lvl="0" marL="0" rtl="0" algn="l">
                        <a:spcBef>
                          <a:spcPts val="0"/>
                        </a:spcBef>
                        <a:spcAft>
                          <a:spcPts val="0"/>
                        </a:spcAft>
                        <a:buNone/>
                      </a:pPr>
                      <a:r>
                        <a:rPr lang="en" sz="1300"/>
                        <a:t>Challenge</a:t>
                      </a:r>
                      <a:endParaRPr sz="1300"/>
                    </a:p>
                  </a:txBody>
                  <a:tcPr marT="91425" marB="91425" marR="91425" marL="91425" anchor="ctr">
                    <a:solidFill>
                      <a:srgbClr val="B7B7B7"/>
                    </a:solidFill>
                  </a:tcPr>
                </a:tc>
                <a:tc>
                  <a:txBody>
                    <a:bodyPr/>
                    <a:lstStyle/>
                    <a:p>
                      <a:pPr indent="0" lvl="0" marL="0" rtl="0" algn="l">
                        <a:spcBef>
                          <a:spcPts val="0"/>
                        </a:spcBef>
                        <a:spcAft>
                          <a:spcPts val="0"/>
                        </a:spcAft>
                        <a:buNone/>
                      </a:pPr>
                      <a:r>
                        <a:rPr lang="en" sz="1300"/>
                        <a:t>Solution</a:t>
                      </a:r>
                      <a:endParaRPr sz="1300"/>
                    </a:p>
                  </a:txBody>
                  <a:tcPr marT="91425" marB="91425" marR="91425" marL="91425" anchor="ctr">
                    <a:solidFill>
                      <a:srgbClr val="B7B7B7"/>
                    </a:solidFill>
                  </a:tcPr>
                </a:tc>
              </a:tr>
              <a:tr h="502350">
                <a:tc>
                  <a:txBody>
                    <a:bodyPr/>
                    <a:lstStyle/>
                    <a:p>
                      <a:pPr indent="0" lvl="0" marL="0" rtl="0" algn="l">
                        <a:spcBef>
                          <a:spcPts val="0"/>
                        </a:spcBef>
                        <a:spcAft>
                          <a:spcPts val="0"/>
                        </a:spcAft>
                        <a:buNone/>
                      </a:pPr>
                      <a:r>
                        <a:rPr lang="en" sz="1300"/>
                        <a:t>Getting power management to work</a:t>
                      </a:r>
                      <a:endParaRPr sz="1300"/>
                    </a:p>
                  </a:txBody>
                  <a:tcPr marT="91425" marB="91425" marR="91425" marL="91425" anchor="ctr">
                    <a:solidFill>
                      <a:schemeClr val="lt1"/>
                    </a:solidFill>
                  </a:tcPr>
                </a:tc>
                <a:tc>
                  <a:txBody>
                    <a:bodyPr/>
                    <a:lstStyle/>
                    <a:p>
                      <a:pPr indent="0" lvl="0" marL="0" rtl="0" algn="l">
                        <a:spcBef>
                          <a:spcPts val="0"/>
                        </a:spcBef>
                        <a:spcAft>
                          <a:spcPts val="0"/>
                        </a:spcAft>
                        <a:buNone/>
                      </a:pPr>
                      <a:r>
                        <a:rPr lang="en" sz="1300"/>
                        <a:t>This required studying the Zephyr API </a:t>
                      </a:r>
                      <a:r>
                        <a:rPr lang="en" sz="1300"/>
                        <a:t>carefully and doing a lot of trial and error.</a:t>
                      </a:r>
                      <a:endParaRPr sz="1300"/>
                    </a:p>
                  </a:txBody>
                  <a:tcPr marT="91425" marB="91425" marR="91425" marL="91425" anchor="ctr">
                    <a:solidFill>
                      <a:schemeClr val="lt1"/>
                    </a:solidFill>
                  </a:tcPr>
                </a:tc>
              </a:tr>
              <a:tr h="502350">
                <a:tc>
                  <a:txBody>
                    <a:bodyPr/>
                    <a:lstStyle/>
                    <a:p>
                      <a:pPr indent="0" lvl="0" marL="0" rtl="0" algn="l">
                        <a:spcBef>
                          <a:spcPts val="0"/>
                        </a:spcBef>
                        <a:spcAft>
                          <a:spcPts val="0"/>
                        </a:spcAft>
                        <a:buNone/>
                      </a:pPr>
                      <a:r>
                        <a:rPr lang="en" sz="1300"/>
                        <a:t>Having two people work on the firmware </a:t>
                      </a:r>
                      <a:r>
                        <a:rPr lang="en" sz="1300"/>
                        <a:t>simultaneously</a:t>
                      </a:r>
                      <a:endParaRPr sz="1300"/>
                    </a:p>
                  </a:txBody>
                  <a:tcPr marT="91425" marB="91425" marR="91425" marL="91425" anchor="ctr">
                    <a:solidFill>
                      <a:schemeClr val="lt1"/>
                    </a:solidFill>
                  </a:tcPr>
                </a:tc>
                <a:tc>
                  <a:txBody>
                    <a:bodyPr/>
                    <a:lstStyle/>
                    <a:p>
                      <a:pPr indent="0" lvl="0" marL="0" rtl="0" algn="l">
                        <a:spcBef>
                          <a:spcPts val="0"/>
                        </a:spcBef>
                        <a:spcAft>
                          <a:spcPts val="0"/>
                        </a:spcAft>
                        <a:buNone/>
                      </a:pPr>
                      <a:r>
                        <a:rPr lang="en" sz="1300"/>
                        <a:t>Learning how to use Git properly i.e. using branches and the rebasing of commits.</a:t>
                      </a:r>
                      <a:endParaRPr sz="1300"/>
                    </a:p>
                  </a:txBody>
                  <a:tcPr marT="91425" marB="91425" marR="91425" marL="91425" anchor="ctr">
                    <a:solidFill>
                      <a:schemeClr val="lt1"/>
                    </a:solidFill>
                  </a:tcPr>
                </a:tc>
              </a:tr>
              <a:tr h="502350">
                <a:tc>
                  <a:txBody>
                    <a:bodyPr/>
                    <a:lstStyle/>
                    <a:p>
                      <a:pPr indent="0" lvl="0" marL="0" rtl="0" algn="l">
                        <a:spcBef>
                          <a:spcPts val="0"/>
                        </a:spcBef>
                        <a:spcAft>
                          <a:spcPts val="0"/>
                        </a:spcAft>
                        <a:buNone/>
                      </a:pPr>
                      <a:r>
                        <a:rPr lang="en" sz="1300"/>
                        <a:t>Learning 10+ AWS services to do something that wouldn’t originally seem complicated</a:t>
                      </a:r>
                      <a:endParaRPr sz="1300"/>
                    </a:p>
                  </a:txBody>
                  <a:tcPr marT="91425" marB="91425" marR="91425" marL="91425" anchor="ctr">
                    <a:solidFill>
                      <a:schemeClr val="lt1"/>
                    </a:solidFill>
                  </a:tcPr>
                </a:tc>
                <a:tc>
                  <a:txBody>
                    <a:bodyPr/>
                    <a:lstStyle/>
                    <a:p>
                      <a:pPr indent="0" lvl="0" marL="0" rtl="0" algn="l">
                        <a:spcBef>
                          <a:spcPts val="0"/>
                        </a:spcBef>
                        <a:spcAft>
                          <a:spcPts val="0"/>
                        </a:spcAft>
                        <a:buNone/>
                      </a:pPr>
                      <a:r>
                        <a:rPr lang="en" sz="1300"/>
                        <a:t>Start with the MVP / migrate to Supabase</a:t>
                      </a:r>
                      <a:endParaRPr sz="1300"/>
                    </a:p>
                  </a:txBody>
                  <a:tcPr marT="91425" marB="91425" marR="91425" marL="91425" anchor="ctr">
                    <a:solidFill>
                      <a:schemeClr val="lt1"/>
                    </a:solidFill>
                  </a:tcPr>
                </a:tc>
              </a:tr>
              <a:tr h="502350">
                <a:tc>
                  <a:txBody>
                    <a:bodyPr/>
                    <a:lstStyle/>
                    <a:p>
                      <a:pPr indent="0" lvl="0" marL="0" rtl="0" algn="l">
                        <a:spcBef>
                          <a:spcPts val="0"/>
                        </a:spcBef>
                        <a:spcAft>
                          <a:spcPts val="0"/>
                        </a:spcAft>
                        <a:buNone/>
                      </a:pPr>
                      <a:r>
                        <a:rPr lang="en" sz="1300"/>
                        <a:t>End-to-end testing</a:t>
                      </a:r>
                      <a:endParaRPr sz="1300"/>
                    </a:p>
                  </a:txBody>
                  <a:tcPr marT="91425" marB="91425" marR="91425" marL="91425" anchor="ctr">
                    <a:solidFill>
                      <a:schemeClr val="lt1"/>
                    </a:solidFill>
                  </a:tcPr>
                </a:tc>
                <a:tc>
                  <a:txBody>
                    <a:bodyPr/>
                    <a:lstStyle/>
                    <a:p>
                      <a:pPr indent="0" lvl="0" marL="0" rtl="0" algn="l">
                        <a:spcBef>
                          <a:spcPts val="0"/>
                        </a:spcBef>
                        <a:spcAft>
                          <a:spcPts val="0"/>
                        </a:spcAft>
                        <a:buNone/>
                      </a:pPr>
                      <a:r>
                        <a:rPr lang="en" sz="1300"/>
                        <a:t>Manual fuzz testing</a:t>
                      </a:r>
                      <a:endParaRPr sz="1300"/>
                    </a:p>
                  </a:txBody>
                  <a:tcPr marT="91425" marB="91425" marR="91425" marL="91425" anchor="ctr">
                    <a:solidFill>
                      <a:schemeClr val="lt1"/>
                    </a:solidFill>
                  </a:tcPr>
                </a:tc>
              </a:tr>
            </a:tbl>
          </a:graphicData>
        </a:graphic>
      </p:graphicFrame>
      <p:pic>
        <p:nvPicPr>
          <p:cNvPr id="461" name="Google Shape;461;p65"/>
          <p:cNvPicPr preferRelativeResize="0"/>
          <p:nvPr/>
        </p:nvPicPr>
        <p:blipFill>
          <a:blip r:embed="rId3">
            <a:alphaModFix/>
          </a:blip>
          <a:stretch>
            <a:fillRect/>
          </a:stretch>
        </p:blipFill>
        <p:spPr>
          <a:xfrm>
            <a:off x="8499150" y="0"/>
            <a:ext cx="644851" cy="77320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Administrative Content</a:t>
            </a:r>
            <a:endParaRPr/>
          </a:p>
        </p:txBody>
      </p:sp>
      <p:pic>
        <p:nvPicPr>
          <p:cNvPr id="467" name="Google Shape;467;p66"/>
          <p:cNvPicPr preferRelativeResize="0"/>
          <p:nvPr/>
        </p:nvPicPr>
        <p:blipFill>
          <a:blip r:embed="rId3">
            <a:alphaModFix/>
          </a:blip>
          <a:stretch>
            <a:fillRect/>
          </a:stretch>
        </p:blipFill>
        <p:spPr>
          <a:xfrm>
            <a:off x="8538144" y="0"/>
            <a:ext cx="605857" cy="7268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a:t>
            </a:r>
            <a:endParaRPr/>
          </a:p>
        </p:txBody>
      </p:sp>
      <p:graphicFrame>
        <p:nvGraphicFramePr>
          <p:cNvPr id="473" name="Google Shape;473;p67"/>
          <p:cNvGraphicFramePr/>
          <p:nvPr/>
        </p:nvGraphicFramePr>
        <p:xfrm>
          <a:off x="952500" y="1233590"/>
          <a:ext cx="3000000" cy="3000000"/>
        </p:xfrm>
        <a:graphic>
          <a:graphicData uri="http://schemas.openxmlformats.org/drawingml/2006/table">
            <a:tbl>
              <a:tblPr>
                <a:noFill/>
                <a:tableStyleId>{BF090CAB-772F-4FD4-BB6C-59AC43ACD3C1}</a:tableStyleId>
              </a:tblPr>
              <a:tblGrid>
                <a:gridCol w="3619500"/>
                <a:gridCol w="3619500"/>
              </a:tblGrid>
              <a:tr h="384525">
                <a:tc>
                  <a:txBody>
                    <a:bodyPr/>
                    <a:lstStyle/>
                    <a:p>
                      <a:pPr indent="0" lvl="0" marL="0" rtl="0" algn="l">
                        <a:spcBef>
                          <a:spcPts val="0"/>
                        </a:spcBef>
                        <a:spcAft>
                          <a:spcPts val="0"/>
                        </a:spcAft>
                        <a:buNone/>
                      </a:pPr>
                      <a:r>
                        <a:rPr lang="en"/>
                        <a:t>Item</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Cost($)</a:t>
                      </a:r>
                      <a:endParaRPr/>
                    </a:p>
                  </a:txBody>
                  <a:tcPr marT="91425" marB="91425" marR="91425" marL="91425">
                    <a:solidFill>
                      <a:schemeClr val="lt2"/>
                    </a:solidFill>
                  </a:tcPr>
                </a:tc>
              </a:tr>
              <a:tr h="384525">
                <a:tc>
                  <a:txBody>
                    <a:bodyPr/>
                    <a:lstStyle/>
                    <a:p>
                      <a:pPr indent="0" lvl="0" marL="0" rtl="0" algn="l">
                        <a:spcBef>
                          <a:spcPts val="0"/>
                        </a:spcBef>
                        <a:spcAft>
                          <a:spcPts val="0"/>
                        </a:spcAft>
                        <a:buNone/>
                      </a:pPr>
                      <a:r>
                        <a:rPr lang="en"/>
                        <a:t>PCB</a:t>
                      </a:r>
                      <a:endParaRPr/>
                    </a:p>
                  </a:txBody>
                  <a:tcPr marT="91425" marB="91425" marR="91425" marL="91425"/>
                </a:tc>
                <a:tc>
                  <a:txBody>
                    <a:bodyPr/>
                    <a:lstStyle/>
                    <a:p>
                      <a:pPr indent="0" lvl="0" marL="0" rtl="0" algn="l">
                        <a:spcBef>
                          <a:spcPts val="0"/>
                        </a:spcBef>
                        <a:spcAft>
                          <a:spcPts val="0"/>
                        </a:spcAft>
                        <a:buNone/>
                      </a:pPr>
                      <a:r>
                        <a:rPr lang="en"/>
                        <a:t>26.45</a:t>
                      </a:r>
                      <a:endParaRPr/>
                    </a:p>
                  </a:txBody>
                  <a:tcPr marT="91425" marB="91425" marR="91425" marL="91425"/>
                </a:tc>
              </a:tr>
              <a:tr h="384525">
                <a:tc>
                  <a:txBody>
                    <a:bodyPr/>
                    <a:lstStyle/>
                    <a:p>
                      <a:pPr indent="0" lvl="0" marL="0" rtl="0" algn="l">
                        <a:spcBef>
                          <a:spcPts val="0"/>
                        </a:spcBef>
                        <a:spcAft>
                          <a:spcPts val="0"/>
                        </a:spcAft>
                        <a:buNone/>
                      </a:pPr>
                      <a:r>
                        <a:rPr lang="en"/>
                        <a:t>PCB Components</a:t>
                      </a:r>
                      <a:endParaRPr/>
                    </a:p>
                  </a:txBody>
                  <a:tcPr marT="91425" marB="91425" marR="91425" marL="91425"/>
                </a:tc>
                <a:tc>
                  <a:txBody>
                    <a:bodyPr/>
                    <a:lstStyle/>
                    <a:p>
                      <a:pPr indent="0" lvl="0" marL="0" rtl="0" algn="l">
                        <a:spcBef>
                          <a:spcPts val="0"/>
                        </a:spcBef>
                        <a:spcAft>
                          <a:spcPts val="0"/>
                        </a:spcAft>
                        <a:buNone/>
                      </a:pPr>
                      <a:r>
                        <a:rPr lang="en"/>
                        <a:t>55.02</a:t>
                      </a:r>
                      <a:endParaRPr/>
                    </a:p>
                  </a:txBody>
                  <a:tcPr marT="91425" marB="91425" marR="91425" marL="91425"/>
                </a:tc>
              </a:tr>
              <a:tr h="384525">
                <a:tc>
                  <a:txBody>
                    <a:bodyPr/>
                    <a:lstStyle/>
                    <a:p>
                      <a:pPr indent="0" lvl="0" marL="0" rtl="0" algn="l">
                        <a:spcBef>
                          <a:spcPts val="0"/>
                        </a:spcBef>
                        <a:spcAft>
                          <a:spcPts val="0"/>
                        </a:spcAft>
                        <a:buNone/>
                      </a:pPr>
                      <a:r>
                        <a:rPr lang="en"/>
                        <a:t>Sensors</a:t>
                      </a:r>
                      <a:endParaRPr/>
                    </a:p>
                  </a:txBody>
                  <a:tcPr marT="91425" marB="91425" marR="91425" marL="91425"/>
                </a:tc>
                <a:tc>
                  <a:txBody>
                    <a:bodyPr/>
                    <a:lstStyle/>
                    <a:p>
                      <a:pPr indent="0" lvl="0" marL="0" rtl="0" algn="l">
                        <a:spcBef>
                          <a:spcPts val="0"/>
                        </a:spcBef>
                        <a:spcAft>
                          <a:spcPts val="0"/>
                        </a:spcAft>
                        <a:buNone/>
                      </a:pPr>
                      <a:r>
                        <a:rPr lang="en"/>
                        <a:t>77.13</a:t>
                      </a:r>
                      <a:endParaRPr/>
                    </a:p>
                  </a:txBody>
                  <a:tcPr marT="91425" marB="91425" marR="91425" marL="91425"/>
                </a:tc>
              </a:tr>
              <a:tr h="384525">
                <a:tc>
                  <a:txBody>
                    <a:bodyPr/>
                    <a:lstStyle/>
                    <a:p>
                      <a:pPr indent="0" lvl="0" marL="0" rtl="0" algn="l">
                        <a:spcBef>
                          <a:spcPts val="0"/>
                        </a:spcBef>
                        <a:spcAft>
                          <a:spcPts val="0"/>
                        </a:spcAft>
                        <a:buNone/>
                      </a:pPr>
                      <a:r>
                        <a:rPr lang="en"/>
                        <a:t>LoRa Module</a:t>
                      </a:r>
                      <a:endParaRPr/>
                    </a:p>
                  </a:txBody>
                  <a:tcPr marT="91425" marB="91425" marR="91425" marL="91425"/>
                </a:tc>
                <a:tc>
                  <a:txBody>
                    <a:bodyPr/>
                    <a:lstStyle/>
                    <a:p>
                      <a:pPr indent="0" lvl="0" marL="0" rtl="0" algn="l">
                        <a:spcBef>
                          <a:spcPts val="0"/>
                        </a:spcBef>
                        <a:spcAft>
                          <a:spcPts val="0"/>
                        </a:spcAft>
                        <a:buNone/>
                      </a:pPr>
                      <a:r>
                        <a:rPr lang="en"/>
                        <a:t>8.38</a:t>
                      </a:r>
                      <a:endParaRPr/>
                    </a:p>
                  </a:txBody>
                  <a:tcPr marT="91425" marB="91425" marR="91425" marL="91425"/>
                </a:tc>
              </a:tr>
              <a:tr h="384525">
                <a:tc>
                  <a:txBody>
                    <a:bodyPr/>
                    <a:lstStyle/>
                    <a:p>
                      <a:pPr indent="0" lvl="0" marL="0" rtl="0" algn="l">
                        <a:spcBef>
                          <a:spcPts val="0"/>
                        </a:spcBef>
                        <a:spcAft>
                          <a:spcPts val="0"/>
                        </a:spcAft>
                        <a:buNone/>
                      </a:pPr>
                      <a:r>
                        <a:rPr lang="en"/>
                        <a:t>Enclosure</a:t>
                      </a:r>
                      <a:endParaRPr/>
                    </a:p>
                  </a:txBody>
                  <a:tcPr marT="91425" marB="91425" marR="91425" marL="91425"/>
                </a:tc>
                <a:tc>
                  <a:txBody>
                    <a:bodyPr/>
                    <a:lstStyle/>
                    <a:p>
                      <a:pPr indent="0" lvl="0" marL="0" rtl="0" algn="l">
                        <a:spcBef>
                          <a:spcPts val="0"/>
                        </a:spcBef>
                        <a:spcAft>
                          <a:spcPts val="0"/>
                        </a:spcAft>
                        <a:buNone/>
                      </a:pPr>
                      <a:r>
                        <a:rPr lang="en"/>
                        <a:t>3.04</a:t>
                      </a:r>
                      <a:endParaRPr/>
                    </a:p>
                  </a:txBody>
                  <a:tcPr marT="91425" marB="91425" marR="91425" marL="91425"/>
                </a:tc>
              </a:tr>
              <a:tr h="384525">
                <a:tc>
                  <a:txBody>
                    <a:bodyPr/>
                    <a:lstStyle/>
                    <a:p>
                      <a:pPr indent="0" lvl="0" marL="0" rtl="0" algn="l">
                        <a:spcBef>
                          <a:spcPts val="0"/>
                        </a:spcBef>
                        <a:spcAft>
                          <a:spcPts val="0"/>
                        </a:spcAft>
                        <a:buNone/>
                      </a:pPr>
                      <a:r>
                        <a:rPr lang="en"/>
                        <a:t>Solar Panel</a:t>
                      </a:r>
                      <a:endParaRPr/>
                    </a:p>
                  </a:txBody>
                  <a:tcPr marT="91425" marB="91425" marR="91425" marL="91425"/>
                </a:tc>
                <a:tc>
                  <a:txBody>
                    <a:bodyPr/>
                    <a:lstStyle/>
                    <a:p>
                      <a:pPr indent="0" lvl="0" marL="0" rtl="0" algn="l">
                        <a:spcBef>
                          <a:spcPts val="0"/>
                        </a:spcBef>
                        <a:spcAft>
                          <a:spcPts val="0"/>
                        </a:spcAft>
                        <a:buNone/>
                      </a:pPr>
                      <a:r>
                        <a:rPr lang="en"/>
                        <a:t>35.00</a:t>
                      </a:r>
                      <a:endParaRPr/>
                    </a:p>
                  </a:txBody>
                  <a:tcPr marT="91425" marB="91425" marR="91425" marL="91425"/>
                </a:tc>
              </a:tr>
              <a:tr h="384525">
                <a:tc>
                  <a:txBody>
                    <a:bodyPr/>
                    <a:lstStyle/>
                    <a:p>
                      <a:pPr indent="0" lvl="0" marL="0" rtl="0" algn="l">
                        <a:spcBef>
                          <a:spcPts val="0"/>
                        </a:spcBef>
                        <a:spcAft>
                          <a:spcPts val="0"/>
                        </a:spcAft>
                        <a:buNone/>
                      </a:pPr>
                      <a:r>
                        <a:rPr lang="en"/>
                        <a:t>Battery</a:t>
                      </a:r>
                      <a:endParaRPr/>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16.95</a:t>
                      </a:r>
                      <a:endParaRPr/>
                    </a:p>
                  </a:txBody>
                  <a:tcPr marT="91425" marB="91425" marR="91425" marL="91425">
                    <a:lnB cap="flat" cmpd="sng" w="28575">
                      <a:solidFill>
                        <a:srgbClr val="9E9E9E"/>
                      </a:solidFill>
                      <a:prstDash val="solid"/>
                      <a:round/>
                      <a:headEnd len="sm" w="sm" type="none"/>
                      <a:tailEnd len="sm" w="sm" type="none"/>
                    </a:lnB>
                  </a:tcPr>
                </a:tc>
              </a:tr>
              <a:tr h="384525">
                <a:tc>
                  <a:txBody>
                    <a:bodyPr/>
                    <a:lstStyle/>
                    <a:p>
                      <a:pPr indent="0" lvl="0" marL="0" rtl="0" algn="l">
                        <a:spcBef>
                          <a:spcPts val="0"/>
                        </a:spcBef>
                        <a:spcAft>
                          <a:spcPts val="0"/>
                        </a:spcAft>
                        <a:buNone/>
                      </a:pPr>
                      <a:r>
                        <a:rPr lang="en"/>
                        <a:t>Total</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221.91</a:t>
                      </a:r>
                      <a:endParaRPr/>
                    </a:p>
                  </a:txBody>
                  <a:tcPr marT="91425" marB="91425" marR="91425" marL="91425">
                    <a:lnT cap="flat" cmpd="sng" w="28575">
                      <a:solidFill>
                        <a:srgbClr val="9E9E9E"/>
                      </a:solidFill>
                      <a:prstDash val="solid"/>
                      <a:round/>
                      <a:headEnd len="sm" w="sm" type="none"/>
                      <a:tailEnd len="sm" w="sm" type="none"/>
                    </a:lnT>
                  </a:tcPr>
                </a:tc>
              </a:tr>
            </a:tbl>
          </a:graphicData>
        </a:graphic>
      </p:graphicFrame>
      <p:pic>
        <p:nvPicPr>
          <p:cNvPr id="474" name="Google Shape;474;p67"/>
          <p:cNvPicPr preferRelativeResize="0"/>
          <p:nvPr/>
        </p:nvPicPr>
        <p:blipFill>
          <a:blip r:embed="rId3">
            <a:alphaModFix/>
          </a:blip>
          <a:stretch>
            <a:fillRect/>
          </a:stretch>
        </p:blipFill>
        <p:spPr>
          <a:xfrm>
            <a:off x="8538144" y="0"/>
            <a:ext cx="605857" cy="7268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Progress</a:t>
            </a:r>
            <a:endParaRPr/>
          </a:p>
        </p:txBody>
      </p:sp>
      <p:pic>
        <p:nvPicPr>
          <p:cNvPr id="480" name="Google Shape;480;p68"/>
          <p:cNvPicPr preferRelativeResize="0"/>
          <p:nvPr/>
        </p:nvPicPr>
        <p:blipFill rotWithShape="1">
          <a:blip r:embed="rId3">
            <a:alphaModFix/>
          </a:blip>
          <a:srcRect b="0" l="0" r="0" t="1758"/>
          <a:stretch/>
        </p:blipFill>
        <p:spPr>
          <a:xfrm>
            <a:off x="2464525" y="1084800"/>
            <a:ext cx="4214950" cy="3753900"/>
          </a:xfrm>
          <a:prstGeom prst="rect">
            <a:avLst/>
          </a:prstGeom>
          <a:noFill/>
          <a:ln>
            <a:noFill/>
          </a:ln>
        </p:spPr>
      </p:pic>
      <p:pic>
        <p:nvPicPr>
          <p:cNvPr id="481" name="Google Shape;481;p68"/>
          <p:cNvPicPr preferRelativeResize="0"/>
          <p:nvPr/>
        </p:nvPicPr>
        <p:blipFill>
          <a:blip r:embed="rId4">
            <a:alphaModFix/>
          </a:blip>
          <a:stretch>
            <a:fillRect/>
          </a:stretch>
        </p:blipFill>
        <p:spPr>
          <a:xfrm>
            <a:off x="8538144" y="0"/>
            <a:ext cx="605857" cy="7268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Distribution</a:t>
            </a:r>
            <a:endParaRPr/>
          </a:p>
        </p:txBody>
      </p:sp>
      <p:graphicFrame>
        <p:nvGraphicFramePr>
          <p:cNvPr id="487" name="Google Shape;487;p69"/>
          <p:cNvGraphicFramePr/>
          <p:nvPr/>
        </p:nvGraphicFramePr>
        <p:xfrm>
          <a:off x="494975" y="1417563"/>
          <a:ext cx="3000000" cy="3000000"/>
        </p:xfrm>
        <a:graphic>
          <a:graphicData uri="http://schemas.openxmlformats.org/drawingml/2006/table">
            <a:tbl>
              <a:tblPr>
                <a:noFill/>
                <a:tableStyleId>{BF090CAB-772F-4FD4-BB6C-59AC43ACD3C1}</a:tableStyleId>
              </a:tblPr>
              <a:tblGrid>
                <a:gridCol w="809975"/>
                <a:gridCol w="1180975"/>
                <a:gridCol w="1050575"/>
                <a:gridCol w="1073550"/>
                <a:gridCol w="1048300"/>
                <a:gridCol w="1112550"/>
                <a:gridCol w="946075"/>
                <a:gridCol w="983725"/>
              </a:tblGrid>
              <a:tr h="393375">
                <a:tc>
                  <a:txBody>
                    <a:bodyPr/>
                    <a:lstStyle/>
                    <a:p>
                      <a:pPr indent="0" lvl="0" marL="0" rtl="0" algn="l">
                        <a:spcBef>
                          <a:spcPts val="0"/>
                        </a:spcBef>
                        <a:spcAft>
                          <a:spcPts val="0"/>
                        </a:spcAft>
                        <a:buNone/>
                      </a:pPr>
                      <a:r>
                        <a:t/>
                      </a:r>
                      <a:endParaRPr/>
                    </a:p>
                  </a:txBody>
                  <a:tcPr marT="91425" marB="91425" marR="91425" marL="91425">
                    <a:solidFill>
                      <a:srgbClr val="CFE2F3"/>
                    </a:solidFill>
                  </a:tcPr>
                </a:tc>
                <a:tc>
                  <a:txBody>
                    <a:bodyPr/>
                    <a:lstStyle/>
                    <a:p>
                      <a:pPr indent="0" lvl="0" marL="0" rtl="0" algn="ctr">
                        <a:spcBef>
                          <a:spcPts val="0"/>
                        </a:spcBef>
                        <a:spcAft>
                          <a:spcPts val="0"/>
                        </a:spcAft>
                        <a:buNone/>
                      </a:pPr>
                      <a:r>
                        <a:rPr b="1" lang="en"/>
                        <a:t>Schematic</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PCB</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Enclosure</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Shell</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Firmware</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Backend</a:t>
                      </a:r>
                      <a:endParaRPr b="1"/>
                    </a:p>
                  </a:txBody>
                  <a:tcPr marT="91425" marB="91425" marR="91425" marL="91425" anchor="ctr">
                    <a:solidFill>
                      <a:srgbClr val="CFE2F3"/>
                    </a:solidFill>
                  </a:tcPr>
                </a:tc>
                <a:tc>
                  <a:txBody>
                    <a:bodyPr/>
                    <a:lstStyle/>
                    <a:p>
                      <a:pPr indent="0" lvl="0" marL="0" rtl="0" algn="ctr">
                        <a:spcBef>
                          <a:spcPts val="0"/>
                        </a:spcBef>
                        <a:spcAft>
                          <a:spcPts val="0"/>
                        </a:spcAft>
                        <a:buNone/>
                      </a:pPr>
                      <a:r>
                        <a:rPr b="1" lang="en"/>
                        <a:t>Web App</a:t>
                      </a:r>
                      <a:endParaRPr b="1"/>
                    </a:p>
                  </a:txBody>
                  <a:tcPr marT="91425" marB="91425" marR="91425" marL="91425" anchor="ctr">
                    <a:solidFill>
                      <a:srgbClr val="CFE2F3"/>
                    </a:solidFill>
                  </a:tcPr>
                </a:tc>
              </a:tr>
              <a:tr h="630250">
                <a:tc>
                  <a:txBody>
                    <a:bodyPr/>
                    <a:lstStyle/>
                    <a:p>
                      <a:pPr indent="0" lvl="0" marL="0" rtl="0" algn="ctr">
                        <a:spcBef>
                          <a:spcPts val="0"/>
                        </a:spcBef>
                        <a:spcAft>
                          <a:spcPts val="0"/>
                        </a:spcAft>
                        <a:buNone/>
                      </a:pPr>
                      <a:r>
                        <a:rPr b="1" lang="en"/>
                        <a:t>Parke</a:t>
                      </a:r>
                      <a:endParaRPr b="1"/>
                    </a:p>
                  </a:txBody>
                  <a:tcPr marT="91425" marB="91425" marR="91425" marL="91425" anchor="ctr">
                    <a:solidFill>
                      <a:srgbClr val="EFEFEF"/>
                    </a:solidFill>
                  </a:tcPr>
                </a:tc>
                <a:tc>
                  <a:txBody>
                    <a:bodyPr/>
                    <a:lstStyle/>
                    <a:p>
                      <a:pPr indent="0" lvl="0" marL="0" rtl="0" algn="ctr">
                        <a:spcBef>
                          <a:spcPts val="0"/>
                        </a:spcBef>
                        <a:spcAft>
                          <a:spcPts val="0"/>
                        </a:spcAft>
                        <a:buNone/>
                      </a:pPr>
                      <a:r>
                        <a:rPr lang="en"/>
                        <a:t>Primary</a:t>
                      </a:r>
                      <a:endParaRPr/>
                    </a:p>
                  </a:txBody>
                  <a:tcPr marT="91425" marB="91425" marR="91425" marL="91425" anchor="ctr"/>
                </a:tc>
                <a:tc>
                  <a:txBody>
                    <a:bodyPr/>
                    <a:lstStyle/>
                    <a:p>
                      <a:pPr indent="0" lvl="0" marL="0" rtl="0" algn="ctr">
                        <a:spcBef>
                          <a:spcPts val="0"/>
                        </a:spcBef>
                        <a:spcAft>
                          <a:spcPts val="0"/>
                        </a:spcAft>
                        <a:buNone/>
                      </a:pPr>
                      <a:r>
                        <a:rPr lang="en"/>
                        <a:t>Secondary</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Primary</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630250">
                <a:tc>
                  <a:txBody>
                    <a:bodyPr/>
                    <a:lstStyle/>
                    <a:p>
                      <a:pPr indent="0" lvl="0" marL="0" rtl="0" algn="ctr">
                        <a:spcBef>
                          <a:spcPts val="0"/>
                        </a:spcBef>
                        <a:spcAft>
                          <a:spcPts val="0"/>
                        </a:spcAft>
                        <a:buNone/>
                      </a:pPr>
                      <a:r>
                        <a:rPr b="1" lang="en"/>
                        <a:t>Randy</a:t>
                      </a:r>
                      <a:endParaRPr b="1"/>
                    </a:p>
                  </a:txBody>
                  <a:tcPr marT="91425" marB="91425" marR="91425" marL="91425" anchor="ctr">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Primary</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Primary</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Primary</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630250">
                <a:tc>
                  <a:txBody>
                    <a:bodyPr/>
                    <a:lstStyle/>
                    <a:p>
                      <a:pPr indent="0" lvl="0" marL="0" rtl="0" algn="ctr">
                        <a:spcBef>
                          <a:spcPts val="0"/>
                        </a:spcBef>
                        <a:spcAft>
                          <a:spcPts val="0"/>
                        </a:spcAft>
                        <a:buNone/>
                      </a:pPr>
                      <a:r>
                        <a:rPr b="1" lang="en"/>
                        <a:t>Paul</a:t>
                      </a:r>
                      <a:endParaRPr b="1"/>
                    </a:p>
                  </a:txBody>
                  <a:tcPr marT="91425" marB="91425" marR="91425" marL="91425" anchor="ctr">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Secondary</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Secondary</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Primary</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Primary</a:t>
                      </a:r>
                      <a:endParaRPr/>
                    </a:p>
                  </a:txBody>
                  <a:tcPr marT="91425" marB="91425" marR="91425" marL="91425" anchor="ctr"/>
                </a:tc>
              </a:tr>
              <a:tr h="630250">
                <a:tc>
                  <a:txBody>
                    <a:bodyPr/>
                    <a:lstStyle/>
                    <a:p>
                      <a:pPr indent="0" lvl="0" marL="0" rtl="0" algn="ctr">
                        <a:spcBef>
                          <a:spcPts val="0"/>
                        </a:spcBef>
                        <a:spcAft>
                          <a:spcPts val="0"/>
                        </a:spcAft>
                        <a:buNone/>
                      </a:pPr>
                      <a:r>
                        <a:rPr b="1" lang="en"/>
                        <a:t>Ian</a:t>
                      </a:r>
                      <a:endParaRPr b="1"/>
                    </a:p>
                  </a:txBody>
                  <a:tcPr marT="91425" marB="91425" marR="91425" marL="91425" anchor="ctr">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Secondary</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
                        <a:t>Secondary</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Primary</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Primary</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pic>
        <p:nvPicPr>
          <p:cNvPr id="488" name="Google Shape;488;p69"/>
          <p:cNvPicPr preferRelativeResize="0"/>
          <p:nvPr/>
        </p:nvPicPr>
        <p:blipFill>
          <a:blip r:embed="rId3">
            <a:alphaModFix/>
          </a:blip>
          <a:stretch>
            <a:fillRect/>
          </a:stretch>
        </p:blipFill>
        <p:spPr>
          <a:xfrm>
            <a:off x="8538144" y="0"/>
            <a:ext cx="605857" cy="7268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Constraints</a:t>
            </a:r>
            <a:endParaRPr/>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Time was a major constraint (only ~6 months)</a:t>
            </a:r>
            <a:endParaRPr/>
          </a:p>
          <a:p>
            <a:pPr indent="-342900" lvl="0" marL="457200" rtl="0" algn="l">
              <a:lnSpc>
                <a:spcPct val="150000"/>
              </a:lnSpc>
              <a:spcBef>
                <a:spcPts val="0"/>
              </a:spcBef>
              <a:spcAft>
                <a:spcPts val="0"/>
              </a:spcAft>
              <a:buSzPts val="1800"/>
              <a:buChar char="●"/>
            </a:pPr>
            <a:r>
              <a:rPr lang="en"/>
              <a:t>Money was a constraint</a:t>
            </a:r>
            <a:endParaRPr/>
          </a:p>
          <a:p>
            <a:pPr indent="-342900" lvl="0" marL="457200" rtl="0" algn="l">
              <a:lnSpc>
                <a:spcPct val="150000"/>
              </a:lnSpc>
              <a:spcBef>
                <a:spcPts val="0"/>
              </a:spcBef>
              <a:spcAft>
                <a:spcPts val="0"/>
              </a:spcAft>
              <a:buSzPts val="1800"/>
              <a:buChar char="●"/>
            </a:pPr>
            <a:r>
              <a:rPr lang="en"/>
              <a:t>Managing complexity</a:t>
            </a:r>
            <a:endParaRPr/>
          </a:p>
        </p:txBody>
      </p:sp>
      <p:pic>
        <p:nvPicPr>
          <p:cNvPr id="103" name="Google Shape;103;p19"/>
          <p:cNvPicPr preferRelativeResize="0"/>
          <p:nvPr/>
        </p:nvPicPr>
        <p:blipFill rotWithShape="1">
          <a:blip r:embed="rId3">
            <a:alphaModFix/>
          </a:blip>
          <a:srcRect b="0" l="17376" r="14130" t="0"/>
          <a:stretch/>
        </p:blipFill>
        <p:spPr>
          <a:xfrm>
            <a:off x="8646109" y="-12"/>
            <a:ext cx="497879" cy="726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Overall Block Diagram</a:t>
            </a:r>
            <a:endParaRPr/>
          </a:p>
        </p:txBody>
      </p:sp>
      <p:pic>
        <p:nvPicPr>
          <p:cNvPr id="109" name="Google Shape;109;p20"/>
          <p:cNvPicPr preferRelativeResize="0"/>
          <p:nvPr/>
        </p:nvPicPr>
        <p:blipFill rotWithShape="1">
          <a:blip r:embed="rId3">
            <a:alphaModFix/>
          </a:blip>
          <a:srcRect b="0" l="17376" r="14130" t="0"/>
          <a:stretch/>
        </p:blipFill>
        <p:spPr>
          <a:xfrm>
            <a:off x="8646109" y="-12"/>
            <a:ext cx="497879" cy="726876"/>
          </a:xfrm>
          <a:prstGeom prst="rect">
            <a:avLst/>
          </a:prstGeom>
          <a:noFill/>
          <a:ln>
            <a:noFill/>
          </a:ln>
        </p:spPr>
      </p:pic>
      <p:pic>
        <p:nvPicPr>
          <p:cNvPr id="110" name="Google Shape;110;p20"/>
          <p:cNvPicPr preferRelativeResize="0"/>
          <p:nvPr/>
        </p:nvPicPr>
        <p:blipFill rotWithShape="1">
          <a:blip r:embed="rId4">
            <a:alphaModFix/>
          </a:blip>
          <a:srcRect b="0" l="15554" r="0" t="22185"/>
          <a:stretch/>
        </p:blipFill>
        <p:spPr>
          <a:xfrm>
            <a:off x="979675" y="1236300"/>
            <a:ext cx="7416648" cy="3417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Hardware and Power</a:t>
            </a:r>
            <a:endParaRPr/>
          </a:p>
        </p:txBody>
      </p:sp>
      <p:pic>
        <p:nvPicPr>
          <p:cNvPr id="116" name="Google Shape;116;p21"/>
          <p:cNvPicPr preferRelativeResize="0"/>
          <p:nvPr/>
        </p:nvPicPr>
        <p:blipFill rotWithShape="1">
          <a:blip r:embed="rId3">
            <a:alphaModFix/>
          </a:blip>
          <a:srcRect b="44791" l="33230" r="10428" t="0"/>
          <a:stretch/>
        </p:blipFill>
        <p:spPr>
          <a:xfrm>
            <a:off x="8582100" y="0"/>
            <a:ext cx="561901" cy="676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Schematic</a:t>
            </a:r>
            <a:endParaRPr/>
          </a:p>
        </p:txBody>
      </p:sp>
      <p:pic>
        <p:nvPicPr>
          <p:cNvPr id="122" name="Google Shape;122;p22"/>
          <p:cNvPicPr preferRelativeResize="0"/>
          <p:nvPr/>
        </p:nvPicPr>
        <p:blipFill rotWithShape="1">
          <a:blip r:embed="rId3">
            <a:alphaModFix/>
          </a:blip>
          <a:srcRect b="0" l="553" r="543" t="0"/>
          <a:stretch/>
        </p:blipFill>
        <p:spPr>
          <a:xfrm>
            <a:off x="4674550" y="1198575"/>
            <a:ext cx="4469448" cy="2404074"/>
          </a:xfrm>
          <a:prstGeom prst="rect">
            <a:avLst/>
          </a:prstGeom>
          <a:noFill/>
          <a:ln>
            <a:noFill/>
          </a:ln>
        </p:spPr>
      </p:pic>
      <p:pic>
        <p:nvPicPr>
          <p:cNvPr id="123" name="Google Shape;123;p22"/>
          <p:cNvPicPr preferRelativeResize="0"/>
          <p:nvPr/>
        </p:nvPicPr>
        <p:blipFill>
          <a:blip r:embed="rId4">
            <a:alphaModFix/>
          </a:blip>
          <a:stretch>
            <a:fillRect/>
          </a:stretch>
        </p:blipFill>
        <p:spPr>
          <a:xfrm>
            <a:off x="0" y="1105525"/>
            <a:ext cx="4674550" cy="3372074"/>
          </a:xfrm>
          <a:prstGeom prst="rect">
            <a:avLst/>
          </a:prstGeom>
          <a:noFill/>
          <a:ln>
            <a:noFill/>
          </a:ln>
        </p:spPr>
      </p:pic>
      <p:pic>
        <p:nvPicPr>
          <p:cNvPr id="124" name="Google Shape;124;p22"/>
          <p:cNvPicPr preferRelativeResize="0"/>
          <p:nvPr/>
        </p:nvPicPr>
        <p:blipFill rotWithShape="1">
          <a:blip r:embed="rId5">
            <a:alphaModFix/>
          </a:blip>
          <a:srcRect b="44791" l="33230" r="10428" t="0"/>
          <a:stretch/>
        </p:blipFill>
        <p:spPr>
          <a:xfrm>
            <a:off x="8582100" y="0"/>
            <a:ext cx="561901" cy="676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